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7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66" r:id="rId14"/>
    <p:sldId id="279" r:id="rId15"/>
    <p:sldId id="267" r:id="rId16"/>
    <p:sldId id="268" r:id="rId17"/>
    <p:sldId id="269" r:id="rId18"/>
    <p:sldId id="270" r:id="rId19"/>
    <p:sldId id="271" r:id="rId20"/>
    <p:sldId id="272" r:id="rId21"/>
    <p:sldId id="280" r:id="rId22"/>
  </p:sldIdLst>
  <p:sldSz cx="12192000" cy="6858000"/>
  <p:notesSz cx="6858000" cy="9144000"/>
  <p:embeddedFontLst>
    <p:embeddedFont>
      <p:font typeface="Akrobat" panose="00000600000000000000" pitchFamily="50" charset="-5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Kunika DO" pitchFamily="50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901C076-AB19-48F2-92ED-BE2DFA60701B}">
          <p14:sldIdLst>
            <p14:sldId id="256"/>
            <p14:sldId id="257"/>
            <p14:sldId id="277"/>
            <p14:sldId id="276"/>
            <p14:sldId id="259"/>
            <p14:sldId id="260"/>
            <p14:sldId id="261"/>
            <p14:sldId id="262"/>
            <p14:sldId id="263"/>
            <p14:sldId id="264"/>
            <p14:sldId id="265"/>
            <p14:sldId id="278"/>
            <p14:sldId id="266"/>
            <p14:sldId id="279"/>
            <p14:sldId id="267"/>
            <p14:sldId id="268"/>
            <p14:sldId id="269"/>
            <p14:sldId id="270"/>
            <p14:sldId id="271"/>
            <p14:sldId id="272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D5C"/>
    <a:srgbClr val="E7BC6E"/>
    <a:srgbClr val="234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362" autoAdjust="0"/>
  </p:normalViewPr>
  <p:slideViewPr>
    <p:cSldViewPr snapToGrid="0" showGuides="1">
      <p:cViewPr varScale="1">
        <p:scale>
          <a:sx n="102" d="100"/>
          <a:sy n="102" d="100"/>
        </p:scale>
        <p:origin x="81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3;&#1088;&#1072;&#1092;&#1080;&#1082;&#1080;%20&#1074;%20&#1087;&#1088;&#1077;&#1079;&#1077;&#1085;&#1090;&#1072;&#1094;&#1080;&#1102;%20&#1085;&#1072;%20&#1082;&#1086;&#1083;&#1083;&#1077;&#1075;&#1080;&#110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3;&#1088;&#1072;&#1092;&#1080;&#1082;&#1080;%20&#1074;%20&#1087;&#1088;&#1077;&#1079;&#1077;&#1085;&#1090;&#1072;&#1094;&#1080;&#1102;%20&#1085;&#1072;%20&#1082;&#1086;&#1083;&#1083;&#1077;&#1075;&#1080;&#110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3;&#1088;&#1072;&#1092;&#1080;&#1082;&#1080;%20&#1074;%20&#1087;&#1088;&#1077;&#1079;&#1077;&#1085;&#1090;&#1072;&#1094;&#1080;&#1102;%20&#1085;&#1072;%20&#1082;&#1086;&#1083;&#1083;&#1077;&#1075;&#1080;&#110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3;&#1088;&#1072;&#1092;&#1080;&#1082;&#1080;%20&#1074;%20&#1087;&#1088;&#1077;&#1079;&#1077;&#1085;&#1090;&#1072;&#1094;&#1080;&#1102;%20&#1085;&#1072;%20&#1082;&#1086;&#1083;&#1083;&#1077;&#1075;&#1080;&#110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234642"/>
                </a:solidFill>
              </a:rPr>
              <a:t>Количество волонтеров, зарегистрированных на ЕИС «ДОБРО.РФ»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264840182648401E-2"/>
          <c:y val="0.19846793123462306"/>
          <c:w val="0.94977168949771684"/>
          <c:h val="0.72380130565871048"/>
        </c:manualLayout>
      </c:layout>
      <c:lineChart>
        <c:grouping val="standard"/>
        <c:varyColors val="0"/>
        <c:ser>
          <c:idx val="0"/>
          <c:order val="0"/>
          <c:tx>
            <c:strRef>
              <c:f>'Графики в презу'!$B$1</c:f>
              <c:strCache>
                <c:ptCount val="1"/>
                <c:pt idx="0">
                  <c:v>Количество волонтеров, зарегистрированных на ЕИС "ДОБРО.РФ"</c:v>
                </c:pt>
              </c:strCache>
            </c:strRef>
          </c:tx>
          <c:spPr>
            <a:ln w="28575" cap="rnd">
              <a:solidFill>
                <a:srgbClr val="E7BC6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3755797648581593E-2"/>
                  <c:y val="-6.8884540117416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6F-4464-81AC-42F92C76CA18}"/>
                </c:ext>
              </c:extLst>
            </c:dLbl>
            <c:dLbl>
              <c:idx val="1"/>
              <c:layout>
                <c:manualLayout>
                  <c:x val="-0.10480602595908388"/>
                  <c:y val="-8.7149380300065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6F-4464-81AC-42F92C76CA18}"/>
                </c:ext>
              </c:extLst>
            </c:dLbl>
            <c:dLbl>
              <c:idx val="2"/>
              <c:layout>
                <c:manualLayout>
                  <c:x val="-0.12232876712328768"/>
                  <c:y val="-8.9758643183300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6F-4464-81AC-42F92C76CA18}"/>
                </c:ext>
              </c:extLst>
            </c:dLbl>
            <c:dLbl>
              <c:idx val="3"/>
              <c:layout>
                <c:manualLayout>
                  <c:x val="-0.14404109589041095"/>
                  <c:y val="-7.410306588388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6F-4464-81AC-42F92C76CA18}"/>
                </c:ext>
              </c:extLst>
            </c:dLbl>
            <c:dLbl>
              <c:idx val="4"/>
              <c:layout>
                <c:manualLayout>
                  <c:x val="-3.4811778664653223E-2"/>
                  <c:y val="0.17638617090671879"/>
                </c:manualLayout>
              </c:layout>
              <c:tx>
                <c:rich>
                  <a:bodyPr/>
                  <a:lstStyle/>
                  <a:p>
                    <a:fld id="{5B7256A2-33E2-409F-9894-968333A77C4C}" type="VALUE">
                      <a:rPr lang="en-US" sz="4000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6F-4464-81AC-42F92C76C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335D5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'Графики в презу'!$A$2:$A$6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'Графики в презу'!$B$2:$B$6</c:f>
              <c:numCache>
                <c:formatCode>General</c:formatCode>
                <c:ptCount val="5"/>
                <c:pt idx="0">
                  <c:v>32645</c:v>
                </c:pt>
                <c:pt idx="1">
                  <c:v>39175</c:v>
                </c:pt>
                <c:pt idx="2">
                  <c:v>57312</c:v>
                </c:pt>
                <c:pt idx="3">
                  <c:v>76663</c:v>
                </c:pt>
                <c:pt idx="4">
                  <c:v>78166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6F-4464-81AC-42F92C76CA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01102879"/>
        <c:axId val="1778022911"/>
      </c:lineChart>
      <c:catAx>
        <c:axId val="190110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022911"/>
        <c:crosses val="autoZero"/>
        <c:auto val="1"/>
        <c:lblAlgn val="ctr"/>
        <c:lblOffset val="100"/>
        <c:noMultiLvlLbl val="0"/>
      </c:catAx>
      <c:valAx>
        <c:axId val="1778022911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11028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234642"/>
                </a:solidFill>
              </a:rPr>
              <a:t>Количество организаторов, зарегистрированных на ЕИС «ДОБРО.РФ»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264840182648401E-2"/>
          <c:y val="0.19846793123462306"/>
          <c:w val="0.94977168949771684"/>
          <c:h val="0.72380130565871048"/>
        </c:manualLayout>
      </c:layout>
      <c:lineChart>
        <c:grouping val="standard"/>
        <c:varyColors val="0"/>
        <c:ser>
          <c:idx val="0"/>
          <c:order val="0"/>
          <c:tx>
            <c:strRef>
              <c:f>'Графики в презу'!$C$1</c:f>
              <c:strCache>
                <c:ptCount val="1"/>
                <c:pt idx="0">
                  <c:v>Количество организаторов, зарегистрированных на ЕИС "ДОБРО.РФ"</c:v>
                </c:pt>
              </c:strCache>
            </c:strRef>
          </c:tx>
          <c:spPr>
            <a:ln w="28575" cap="rnd">
              <a:solidFill>
                <a:srgbClr val="335D5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041095890410955E-2"/>
                  <c:y val="-7.4103065883887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42-4F42-9EE7-5C14FDD3E193}"/>
                </c:ext>
              </c:extLst>
            </c:dLbl>
            <c:dLbl>
              <c:idx val="1"/>
              <c:layout>
                <c:manualLayout>
                  <c:x val="-7.4817351598173515E-2"/>
                  <c:y val="-8.7149380300065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42-4F42-9EE7-5C14FDD3E193}"/>
                </c:ext>
              </c:extLst>
            </c:dLbl>
            <c:dLbl>
              <c:idx val="2"/>
              <c:layout>
                <c:manualLayout>
                  <c:x val="-9.1021824326753681E-2"/>
                  <c:y val="-7.6712328767123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42-4F42-9EE7-5C14FDD3E193}"/>
                </c:ext>
              </c:extLst>
            </c:dLbl>
            <c:dLbl>
              <c:idx val="3"/>
              <c:layout>
                <c:manualLayout>
                  <c:x val="-8.5993240570955948E-2"/>
                  <c:y val="-8.1930854533594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42-4F42-9EE7-5C14FDD3E193}"/>
                </c:ext>
              </c:extLst>
            </c:dLbl>
            <c:dLbl>
              <c:idx val="4"/>
              <c:layout>
                <c:manualLayout>
                  <c:x val="-4.2728400388307629E-2"/>
                  <c:y val="0.19465101108936725"/>
                </c:manualLayout>
              </c:layout>
              <c:tx>
                <c:rich>
                  <a:bodyPr/>
                  <a:lstStyle/>
                  <a:p>
                    <a:fld id="{499CEAFE-39F3-40D8-B784-49DB83250A2E}" type="VALUE">
                      <a:rPr lang="en-US" sz="4000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C42-4F42-9EE7-5C14FDD3E1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335D5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'Графики в презу'!$A$2:$A$6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'Графики в презу'!$C$2:$C$6</c:f>
              <c:numCache>
                <c:formatCode>General</c:formatCode>
                <c:ptCount val="5"/>
                <c:pt idx="0">
                  <c:v>449</c:v>
                </c:pt>
                <c:pt idx="1">
                  <c:v>763</c:v>
                </c:pt>
                <c:pt idx="2">
                  <c:v>1187</c:v>
                </c:pt>
                <c:pt idx="3">
                  <c:v>1226</c:v>
                </c:pt>
                <c:pt idx="4">
                  <c:v>1924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42-4F42-9EE7-5C14FDD3E19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01102879"/>
        <c:axId val="1778022911"/>
      </c:lineChart>
      <c:catAx>
        <c:axId val="190110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022911"/>
        <c:crosses val="autoZero"/>
        <c:auto val="1"/>
        <c:lblAlgn val="ctr"/>
        <c:lblOffset val="100"/>
        <c:noMultiLvlLbl val="0"/>
      </c:catAx>
      <c:valAx>
        <c:axId val="1778022911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11028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234642"/>
                </a:solidFill>
              </a:rPr>
              <a:t>Количество мероприятий, проведенных на ЕИС «ДОБРО.РФ»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264840182648401E-2"/>
          <c:y val="0.19846793123462306"/>
          <c:w val="0.94977168949771684"/>
          <c:h val="0.72380130565871048"/>
        </c:manualLayout>
      </c:layout>
      <c:lineChart>
        <c:grouping val="standard"/>
        <c:varyColors val="0"/>
        <c:ser>
          <c:idx val="0"/>
          <c:order val="0"/>
          <c:tx>
            <c:strRef>
              <c:f>'Графики в презу'!$D$1</c:f>
              <c:strCache>
                <c:ptCount val="1"/>
                <c:pt idx="0">
                  <c:v>Количество мероприятий, провденных на ЕИС "ДОБРО.РФ"</c:v>
                </c:pt>
              </c:strCache>
            </c:strRef>
          </c:tx>
          <c:spPr>
            <a:ln w="28575" cap="rnd">
              <a:solidFill>
                <a:srgbClr val="E7BC6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183834897350166E-2"/>
                  <c:y val="-6.62752772341813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6F-4464-81AC-42F92C76CA18}"/>
                </c:ext>
              </c:extLst>
            </c:dLbl>
            <c:dLbl>
              <c:idx val="1"/>
              <c:layout>
                <c:manualLayout>
                  <c:x val="-0.10728310502283109"/>
                  <c:y val="-7.9321591650358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6F-4464-81AC-42F92C76CA18}"/>
                </c:ext>
              </c:extLst>
            </c:dLbl>
            <c:dLbl>
              <c:idx val="2"/>
              <c:layout>
                <c:manualLayout>
                  <c:x val="-0.10360730593607306"/>
                  <c:y val="-7.4103065883887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6F-4464-81AC-42F92C76CA18}"/>
                </c:ext>
              </c:extLst>
            </c:dLbl>
            <c:dLbl>
              <c:idx val="3"/>
              <c:layout>
                <c:manualLayout>
                  <c:x val="-0.11684374213497294"/>
                  <c:y val="-5.84474885844748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6F-4464-81AC-42F92C76CA18}"/>
                </c:ext>
              </c:extLst>
            </c:dLbl>
            <c:dLbl>
              <c:idx val="4"/>
              <c:layout>
                <c:manualLayout>
                  <c:x val="-3.7357350879085323E-2"/>
                  <c:y val="0.33033268101761254"/>
                </c:manualLayout>
              </c:layout>
              <c:tx>
                <c:rich>
                  <a:bodyPr/>
                  <a:lstStyle/>
                  <a:p>
                    <a:fld id="{984E5524-C700-457B-AA41-982774EFD55E}" type="VALUE">
                      <a:rPr lang="en-US" sz="4000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6F-4464-81AC-42F92C76C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335D5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'Графики в презу'!$A$2:$A$6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'Графики в презу'!$D$2:$D$6</c:f>
              <c:numCache>
                <c:formatCode>General</c:formatCode>
                <c:ptCount val="5"/>
                <c:pt idx="0">
                  <c:v>1206</c:v>
                </c:pt>
                <c:pt idx="1">
                  <c:v>2333</c:v>
                </c:pt>
                <c:pt idx="2">
                  <c:v>4473</c:v>
                </c:pt>
                <c:pt idx="3">
                  <c:v>6984</c:v>
                </c:pt>
                <c:pt idx="4">
                  <c:v>10231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6F-4464-81AC-42F92C76CA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01102879"/>
        <c:axId val="1778022911"/>
      </c:lineChart>
      <c:catAx>
        <c:axId val="190110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022911"/>
        <c:crosses val="autoZero"/>
        <c:auto val="1"/>
        <c:lblAlgn val="ctr"/>
        <c:lblOffset val="100"/>
        <c:noMultiLvlLbl val="0"/>
      </c:catAx>
      <c:valAx>
        <c:axId val="1778022911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11028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234642"/>
                </a:solidFill>
              </a:rPr>
              <a:t>Количество обученных</a:t>
            </a:r>
            <a:r>
              <a:rPr lang="ru-RU" sz="2000" baseline="0" dirty="0">
                <a:solidFill>
                  <a:srgbClr val="234642"/>
                </a:solidFill>
              </a:rPr>
              <a:t> «</a:t>
            </a:r>
            <a:r>
              <a:rPr lang="ru-RU" sz="2000" baseline="0" dirty="0" err="1">
                <a:solidFill>
                  <a:srgbClr val="234642"/>
                </a:solidFill>
              </a:rPr>
              <a:t>Добро.Университета</a:t>
            </a:r>
            <a:r>
              <a:rPr lang="ru-RU" sz="2000" baseline="0" dirty="0">
                <a:solidFill>
                  <a:srgbClr val="234642"/>
                </a:solidFill>
              </a:rPr>
              <a:t>»</a:t>
            </a:r>
            <a:endParaRPr lang="ru-RU" sz="2000" dirty="0">
              <a:solidFill>
                <a:srgbClr val="23464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264840182648401E-2"/>
          <c:y val="0.19846793123462306"/>
          <c:w val="0.94977168949771684"/>
          <c:h val="0.72380130565871048"/>
        </c:manualLayout>
      </c:layout>
      <c:lineChart>
        <c:grouping val="standard"/>
        <c:varyColors val="0"/>
        <c:ser>
          <c:idx val="0"/>
          <c:order val="0"/>
          <c:tx>
            <c:strRef>
              <c:f>'Графики в презу'!$E$1</c:f>
              <c:strCache>
                <c:ptCount val="1"/>
                <c:pt idx="0">
                  <c:v>Количество обученных Добро.Университета</c:v>
                </c:pt>
              </c:strCache>
            </c:strRef>
          </c:tx>
          <c:spPr>
            <a:ln w="28575" cap="rnd">
              <a:solidFill>
                <a:srgbClr val="335D5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32776039981304E-2"/>
                  <c:y val="-7.149380300065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42-4F42-9EE7-5C14FDD3E193}"/>
                </c:ext>
              </c:extLst>
            </c:dLbl>
            <c:dLbl>
              <c:idx val="1"/>
              <c:layout>
                <c:manualLayout>
                  <c:x val="-9.190072987451911E-2"/>
                  <c:y val="-7.9321591650358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42-4F42-9EE7-5C14FDD3E193}"/>
                </c:ext>
              </c:extLst>
            </c:dLbl>
            <c:dLbl>
              <c:idx val="2"/>
              <c:layout>
                <c:manualLayout>
                  <c:x val="-8.5616438356164379E-2"/>
                  <c:y val="-6.62752772341813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42-4F42-9EE7-5C14FDD3E193}"/>
                </c:ext>
              </c:extLst>
            </c:dLbl>
            <c:dLbl>
              <c:idx val="3"/>
              <c:layout>
                <c:manualLayout>
                  <c:x val="-0.10140419947506553"/>
                  <c:y val="-7.671232876712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42-4F42-9EE7-5C14FDD3E193}"/>
                </c:ext>
              </c:extLst>
            </c:dLbl>
            <c:dLbl>
              <c:idx val="4"/>
              <c:layout>
                <c:manualLayout>
                  <c:x val="-3.1016071621184506E-2"/>
                  <c:y val="0.24944553163731245"/>
                </c:manualLayout>
              </c:layout>
              <c:tx>
                <c:rich>
                  <a:bodyPr/>
                  <a:lstStyle/>
                  <a:p>
                    <a:fld id="{13C50A59-A18E-4854-B12E-72561269CDB3}" type="VALUE">
                      <a:rPr lang="en-US" sz="4000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C42-4F42-9EE7-5C14FDD3E1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335D5C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'Графики в презу'!$A$2:$A$6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'Графики в презу'!$E$2:$E$6</c:f>
              <c:numCache>
                <c:formatCode>General</c:formatCode>
                <c:ptCount val="5"/>
                <c:pt idx="0">
                  <c:v>4787</c:v>
                </c:pt>
                <c:pt idx="1">
                  <c:v>8108</c:v>
                </c:pt>
                <c:pt idx="2">
                  <c:v>12191</c:v>
                </c:pt>
                <c:pt idx="3">
                  <c:v>12500</c:v>
                </c:pt>
                <c:pt idx="4">
                  <c:v>14265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42-4F42-9EE7-5C14FDD3E19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01102879"/>
        <c:axId val="1778022911"/>
      </c:lineChart>
      <c:catAx>
        <c:axId val="190110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022911"/>
        <c:crosses val="autoZero"/>
        <c:auto val="1"/>
        <c:lblAlgn val="ctr"/>
        <c:lblOffset val="100"/>
        <c:noMultiLvlLbl val="0"/>
      </c:catAx>
      <c:valAx>
        <c:axId val="1778022911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11028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2C56503-9E61-4808-8A4C-51ADC144CE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7572A-8CFE-4402-BDE4-3FA4B7EC7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F0A91-8934-4C63-BE21-D61A64EC984E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203EF6-4095-4C15-9ECF-DC7FAE3007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AA5A93-D2D8-4050-A18B-14E28D6CD7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C0700-B760-4DE3-A3D3-A48D56373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4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CB076-7B5E-458D-AEB0-FAEB4E6735D2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AC225-D799-416D-9B0D-E1A42309F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Титульник</a:t>
            </a:r>
            <a:r>
              <a:rPr lang="ru-RU" dirty="0"/>
              <a:t>. Представление. Тема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4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РДД2024 – центры компетенций добровольчества трудоспособного возраста. Общая информация о практике.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1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РДД2024 – центры компетенций добровольчества трудоспособного возраста. Важные даты. Меры поддержки.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941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РДД2024 – центры компетенций добровольчества трудоспособного возраста. Важные даты. Меры поддержки.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536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роста. Мотивационная программа в рамках РДД2024 и РДМ2023.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65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Проекты в сфере добровольчества. Бабушка и дедушка онлайн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2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Проекты в сфере добровольчества.  Премия </a:t>
            </a:r>
            <a:r>
              <a:rPr lang="en-US" dirty="0"/>
              <a:t>#</a:t>
            </a:r>
            <a:r>
              <a:rPr lang="ru-RU" dirty="0"/>
              <a:t>МЫВМЕСТЕ</a:t>
            </a:r>
            <a:br>
              <a:rPr lang="ru-RU" dirty="0"/>
            </a:br>
            <a:r>
              <a:rPr lang="ru-RU" dirty="0"/>
              <a:t>О возможностях участия, механизмах и инструментах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44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Проекты в сфере добровольчества.  ФКГС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37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Игры Дружбы 2024 – первые </a:t>
            </a:r>
            <a:r>
              <a:rPr lang="ru-RU" dirty="0" err="1"/>
              <a:t>мультиформатные</a:t>
            </a:r>
            <a:r>
              <a:rPr lang="ru-RU" dirty="0"/>
              <a:t> игры.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5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Проекты в сфере добровольчества.  Россия – форум выставка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20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Проекты в сфере добровольчества. </a:t>
            </a:r>
            <a:br>
              <a:rPr lang="ru-RU" dirty="0"/>
            </a:br>
            <a:r>
              <a:rPr lang="ru-RU" dirty="0"/>
              <a:t>Региональные конкурсы в сфере добровольчества. МРЦПД, СВЦ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13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Общая информация. Графики с добра. Количество волонтеров, количество организаторов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51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Титульник</a:t>
            </a:r>
            <a:r>
              <a:rPr lang="ru-RU" dirty="0"/>
              <a:t>. Представление. Тема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1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Общая информация. Графики с добра. Количество волонтеров, количество организаторов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54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Общая информация. Изменения в 135 ФЗ</a:t>
            </a:r>
            <a:br>
              <a:rPr lang="ru-RU" dirty="0"/>
            </a:br>
            <a:r>
              <a:rPr lang="ru-RU" dirty="0"/>
              <a:t>О внесении данных в </a:t>
            </a:r>
            <a:r>
              <a:rPr lang="ru-RU" dirty="0" err="1"/>
              <a:t>Добро.Навигатор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5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МРЦПД. Общая информация. Количество. </a:t>
            </a:r>
            <a:r>
              <a:rPr lang="ru-RU" dirty="0" err="1"/>
              <a:t>Проебы</a:t>
            </a:r>
            <a:r>
              <a:rPr lang="ru-RU" dirty="0"/>
              <a:t>. Верификация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1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СВЦ. Общая информация. Обучение служением.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9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Добро.Центры</a:t>
            </a:r>
            <a:r>
              <a:rPr lang="ru-RU" dirty="0"/>
              <a:t> – общая информация, карта региона. Статистика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5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Добро.Центры</a:t>
            </a:r>
            <a:r>
              <a:rPr lang="ru-RU" dirty="0"/>
              <a:t> – списки участников всех </a:t>
            </a:r>
            <a:r>
              <a:rPr lang="ru-RU" dirty="0" err="1"/>
              <a:t>акселераций</a:t>
            </a:r>
            <a:r>
              <a:rPr lang="ru-RU" dirty="0"/>
              <a:t>, информация о участниках акселерации 3.0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85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ШВЦ. Итоги реализации практики. Дальнейшее взаимодействие.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AC225-D799-416D-9B0D-E1A42309F6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4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397B4-A98B-44F1-AE86-6C24B2D83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067358-70FF-458A-9C64-852B24E00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BF093-7163-44E1-8A43-703A020F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6DB6C7-6EFB-4D9C-AEBA-76528223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81363-66C8-423F-A789-01A4A3C2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1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1111D-03C9-4234-88C9-A4FBCB27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5D5F38-174F-484D-BC11-B994A2080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EFD9FC-4B62-42F5-86B7-4C942073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D388D-4A3C-4DDF-A756-86C0594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1D7546-E8EB-4E0E-8040-902DE7B3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1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F1A0D6-AB5F-465B-B1DD-CC2CF4E6A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B4C91E-93BD-46A1-B5D0-26568FB7E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A868F5-4109-4841-8A29-A30A54A7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8708B-9828-4519-AEB6-54248EA7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D6A4E6-95F3-4174-99A9-57EB1A2F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41CF0-8CDB-447A-B60B-3895D54D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12113-A1A5-4E23-A220-98E00C72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4F1E8-0485-416C-B068-9A059DF4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84A65-89E6-4C09-928B-3ADEF19C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D514B-9548-4906-AF96-92856CE0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8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D9C7A-F855-47E7-8D1F-170802D8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70080-C3A9-4299-BB45-45630851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755FE-FE22-4248-8260-FD5AC1A1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67C5E1-C2F3-40BB-A77E-61A561D5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819977-C9FA-496D-A521-D6F3C5F1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5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CCC4C-2793-42DC-83D4-4F479ADE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EBCD2F-0A55-4968-88EB-321841804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5779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B546A9-FB03-4216-A0A6-C886277B2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42" y="1825625"/>
            <a:ext cx="4547558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B49648-1A95-416C-A1C8-8F14B948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FAB78D-79F2-4ACB-94C5-2E78107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221D1F-4CFD-4508-8633-67FA89C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7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C2D20-5D7A-4C52-ABF3-19919EE9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23508-69FC-4019-9647-4F6AA6613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E4E30-1C17-40A3-8398-38BCA8A1B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7234CC-E016-4C20-B320-A3DB78086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CFA58D-8692-4044-A37D-588603743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F51539-2DCD-4A1C-9D7C-731BCD6D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9B7CE5-FFA9-41A8-900C-0018C22B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171A1A-EDDD-4F4A-A95F-24E78672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2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506D6-423B-441D-AB2A-055E8646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502058-A58D-48EE-9F5E-E9627C23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1B8589-CE3A-4821-AB8C-AEED40A6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D8B9F1-C4A4-43EA-8CC7-54958994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5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966E78-7775-4CE9-B7EC-98B107D3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A46EA5-8512-4D38-83AA-90E8FDEA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470557-E46B-4F64-B107-E6C6FDF3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4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54051-D970-4146-9BDC-9516BF6E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EADC4-888D-43DE-80B2-99ED57F71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C156EB-791F-4281-B486-936DE06AC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82800B-77FF-4515-958B-FE037DDB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F6304-48D9-4CD1-86FD-FCE3B501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AE3DAA-B7C3-466D-A823-5942B7A3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3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3B752-68EC-477E-B522-C920659FD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94D1DB-17A9-4406-A45F-51D093284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43FAFA-B532-4FB3-BCCD-3AAA966FD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B95F46-55DC-43D9-B8E0-C149F7332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FEB32B-C3E7-4CCA-85B3-EC86559F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065ED-3392-41C0-AC43-8F6A8E4B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62B49-5458-4AE6-A460-DA3426C7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66800F-C898-4EDD-82D5-AA0968B8C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4D0A8-906F-4259-92C8-D16664C8F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2F632-CCD8-4570-B0C4-4B34185B43C9}" type="datetimeFigureOut">
              <a:rPr lang="ru-RU" smtClean="0"/>
              <a:t>29.07.2024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B2C97-D0E9-4CE5-BC85-55865074B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C106D-3F12-4D02-8F45-EC37B58F3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176DA-C87B-4E97-8032-8D24FFE8FED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27D90F-8FBA-4ECF-B88F-E71AC6D5D4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251BBB-6022-42C5-80C1-09B0871D8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5D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3464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346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346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46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46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jp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1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.svg"/><Relationship Id="rId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9.jp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2.svg"/><Relationship Id="rId5" Type="http://schemas.openxmlformats.org/officeDocument/2006/relationships/image" Target="../media/image14.sv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223BF5-B38D-479D-899D-AB98CE072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899" y="3392488"/>
            <a:ext cx="711877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125A9-A41C-48F3-ADB8-0B02C3D5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189" y="3392488"/>
            <a:ext cx="6515362" cy="2021490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234642"/>
                </a:solidFill>
              </a:rPr>
              <a:t>Основные проекты в сфере добровольчества (</a:t>
            </a:r>
            <a:r>
              <a:rPr lang="ru-RU" sz="4000" dirty="0" err="1">
                <a:solidFill>
                  <a:srgbClr val="234642"/>
                </a:solidFill>
              </a:rPr>
              <a:t>волонтерства</a:t>
            </a:r>
            <a:r>
              <a:rPr lang="ru-RU" sz="4000" dirty="0">
                <a:solidFill>
                  <a:srgbClr val="234642"/>
                </a:solidFill>
              </a:rPr>
              <a:t>) в 2024 году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D4EA8C-BDC5-4CD3-825A-AA30535EED2C}"/>
              </a:ext>
            </a:extLst>
          </p:cNvPr>
          <p:cNvGrpSpPr/>
          <p:nvPr/>
        </p:nvGrpSpPr>
        <p:grpSpPr>
          <a:xfrm>
            <a:off x="6988484" y="445404"/>
            <a:ext cx="4706165" cy="733161"/>
            <a:chOff x="2504129" y="564389"/>
            <a:chExt cx="4864031" cy="75775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EDC66E4-8F2D-48D9-8D8A-B6AA3FF5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6781" y="564389"/>
              <a:ext cx="2481379" cy="75775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2C77733-7CD2-4048-942D-FA7E334B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04129" y="564389"/>
              <a:ext cx="1878377" cy="75775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DECA7D-A755-43EF-A26C-158B6336E3BB}"/>
              </a:ext>
            </a:extLst>
          </p:cNvPr>
          <p:cNvSpPr txBox="1"/>
          <p:nvPr/>
        </p:nvSpPr>
        <p:spPr>
          <a:xfrm>
            <a:off x="816189" y="5521193"/>
            <a:ext cx="626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E7BC6E"/>
                </a:solidFill>
                <a:latin typeface="+mj-lt"/>
              </a:rPr>
              <a:t>Кубичек Сергей Владимирович </a:t>
            </a:r>
          </a:p>
          <a:p>
            <a:r>
              <a:rPr lang="ru-RU" sz="2000" dirty="0">
                <a:solidFill>
                  <a:srgbClr val="234642"/>
                </a:solidFill>
              </a:rPr>
              <a:t>– начальник отдела реализации добровольческих инициатив ГАУ «</a:t>
            </a:r>
            <a:r>
              <a:rPr lang="ru-RU" sz="2000" dirty="0" err="1">
                <a:solidFill>
                  <a:srgbClr val="234642"/>
                </a:solidFill>
              </a:rPr>
              <a:t>РАМПиП</a:t>
            </a:r>
            <a:r>
              <a:rPr lang="ru-RU" sz="2000" dirty="0">
                <a:solidFill>
                  <a:srgbClr val="234642"/>
                </a:solidFill>
              </a:rPr>
              <a:t>» Оренбургской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73658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6362FF-CDB0-497E-AE52-477B4E309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982" y="0"/>
            <a:ext cx="1029102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F9252E-6108-42C4-BCEA-38BC33E93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35499" y="2054547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199F1D-D2A1-4A59-AA8C-285214C30A90}"/>
              </a:ext>
            </a:extLst>
          </p:cNvPr>
          <p:cNvSpPr/>
          <p:nvPr/>
        </p:nvSpPr>
        <p:spPr>
          <a:xfrm>
            <a:off x="6562472" y="-36512"/>
            <a:ext cx="5629528" cy="689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E8DD4-3D2A-420F-BFE7-E120A8558E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C79CD-92DB-44E5-B57E-B8C49208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565" y="365125"/>
            <a:ext cx="5257800" cy="1325563"/>
          </a:xfrm>
        </p:spPr>
        <p:txBody>
          <a:bodyPr/>
          <a:lstStyle/>
          <a:p>
            <a:r>
              <a:rPr lang="ru-RU" dirty="0"/>
              <a:t>Центры компетенций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F63C29F-06EC-4A49-9016-2844BBF5AA03}"/>
              </a:ext>
            </a:extLst>
          </p:cNvPr>
          <p:cNvSpPr txBox="1">
            <a:spLocks/>
          </p:cNvSpPr>
          <p:nvPr/>
        </p:nvSpPr>
        <p:spPr>
          <a:xfrm>
            <a:off x="6562472" y="1834095"/>
            <a:ext cx="5341893" cy="31898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E7BC6E"/>
                </a:solidFill>
              </a:rPr>
              <a:t>Цель: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335D5C"/>
                </a:solidFill>
              </a:rPr>
              <a:t>создание условий для устойчивого развития добровольчества среди населения трудоспособного возраста посредством развития сети, объединяющей не менее </a:t>
            </a:r>
            <a:r>
              <a:rPr lang="ru-RU" sz="2400" dirty="0">
                <a:solidFill>
                  <a:srgbClr val="E7BC6E"/>
                </a:solidFill>
              </a:rPr>
              <a:t>30 центров компетенций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rgbClr val="335D5C"/>
                </a:solidFill>
              </a:rPr>
              <a:t>открытых на базе имеющейся инфраструктуры волонтерских центров Оренбургской области и вовлечение </a:t>
            </a:r>
            <a:r>
              <a:rPr lang="ru-RU" sz="2400" dirty="0">
                <a:solidFill>
                  <a:srgbClr val="E7BC6E"/>
                </a:solidFill>
              </a:rPr>
              <a:t>не менее 40 000 граждан </a:t>
            </a:r>
            <a:r>
              <a:rPr lang="ru-RU" sz="2400" dirty="0">
                <a:solidFill>
                  <a:srgbClr val="335D5C"/>
                </a:solidFill>
              </a:rPr>
              <a:t>трудоспособного возраста в добровольческую деятельность в период с января по декабрь 2024 года.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7762E4-62FB-47B5-B130-2DC5FD1525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8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0248F5-0E22-4708-92E9-9595E9A5C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7054671" y="5454315"/>
            <a:ext cx="4698361" cy="109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C79CD-92DB-44E5-B57E-B8C49208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компетенций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CCED8D-5473-4CC9-B6D9-1DCEA3138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1397639" y="2106794"/>
            <a:ext cx="4698361" cy="1095064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4A62FB02-181E-410C-BAD8-DEEC79766EFA}"/>
              </a:ext>
            </a:extLst>
          </p:cNvPr>
          <p:cNvSpPr txBox="1">
            <a:spLocks/>
          </p:cNvSpPr>
          <p:nvPr/>
        </p:nvSpPr>
        <p:spPr>
          <a:xfrm>
            <a:off x="1813868" y="2321595"/>
            <a:ext cx="4168491" cy="7444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/>
              <a:t>Сбор заявок от волонтерских центров и </a:t>
            </a:r>
            <a:r>
              <a:rPr lang="ru-RU" sz="2000" b="1" dirty="0" err="1"/>
              <a:t>Добро.Центров</a:t>
            </a:r>
            <a:r>
              <a:rPr lang="ru-RU" sz="2000" b="1" dirty="0"/>
              <a:t> на получение статуса «Центра компетенций » (март)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2694BE-A1FD-4BCB-BB01-E6CBB6F685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693021" y="2128950"/>
            <a:ext cx="1094878" cy="109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713C6-DC19-4432-AF25-FB3CBE416222}"/>
              </a:ext>
            </a:extLst>
          </p:cNvPr>
          <p:cNvSpPr txBox="1"/>
          <p:nvPr/>
        </p:nvSpPr>
        <p:spPr>
          <a:xfrm>
            <a:off x="629051" y="2178662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21F3DF-290A-4E60-B6DE-6632B5CA4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1397639" y="3780555"/>
            <a:ext cx="4698361" cy="109506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0A5C8877-E5AB-4B64-9826-678C2AA25917}"/>
              </a:ext>
            </a:extLst>
          </p:cNvPr>
          <p:cNvSpPr txBox="1">
            <a:spLocks/>
          </p:cNvSpPr>
          <p:nvPr/>
        </p:nvSpPr>
        <p:spPr>
          <a:xfrm>
            <a:off x="1813868" y="3980629"/>
            <a:ext cx="4148804" cy="73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b="1" dirty="0"/>
              <a:t>Серия обучающих вебинаров для конкурсантов по вовлечению трудоспособного населения в добровольческую деятельность (март);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E5297A-DD26-4CA6-82BC-3998D630A1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693021" y="3802711"/>
            <a:ext cx="1094878" cy="1094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64896-B350-43B3-9F25-A80F5DD08A49}"/>
              </a:ext>
            </a:extLst>
          </p:cNvPr>
          <p:cNvSpPr txBox="1"/>
          <p:nvPr/>
        </p:nvSpPr>
        <p:spPr>
          <a:xfrm>
            <a:off x="607643" y="3908809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II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78130C-45F4-47E5-8BB4-D46D82E03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1397639" y="5454315"/>
            <a:ext cx="4698361" cy="1095064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FBEC48CB-0AB4-4991-9F55-7DEBEA2E82A7}"/>
              </a:ext>
            </a:extLst>
          </p:cNvPr>
          <p:cNvSpPr txBox="1">
            <a:spLocks/>
          </p:cNvSpPr>
          <p:nvPr/>
        </p:nvSpPr>
        <p:spPr>
          <a:xfrm>
            <a:off x="1996110" y="5654389"/>
            <a:ext cx="3966562" cy="6579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/>
              <a:t>Доработка заявок конкурсантами с учетом полученных знаний (март);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51E920-9F62-4272-9D88-D7E06CDF3C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679373" y="5476471"/>
            <a:ext cx="1094878" cy="10948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88D8B9-8FAE-4E28-BD5B-43F9634A2986}"/>
              </a:ext>
            </a:extLst>
          </p:cNvPr>
          <p:cNvSpPr txBox="1"/>
          <p:nvPr/>
        </p:nvSpPr>
        <p:spPr>
          <a:xfrm>
            <a:off x="591330" y="5582569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III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70E646-9C67-4520-806E-28D64A013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7054671" y="2106794"/>
            <a:ext cx="4698361" cy="1095064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25FCDA4B-0D9F-4867-B2BD-8C8DCE8031AD}"/>
              </a:ext>
            </a:extLst>
          </p:cNvPr>
          <p:cNvSpPr txBox="1">
            <a:spLocks/>
          </p:cNvSpPr>
          <p:nvPr/>
        </p:nvSpPr>
        <p:spPr>
          <a:xfrm>
            <a:off x="7653142" y="2306868"/>
            <a:ext cx="3966562" cy="6579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/>
              <a:t>Определение не менее 30  Центров-победителей (апрель);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60D6AB-F498-446A-8B80-2260E5BE5D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6336405" y="2128950"/>
            <a:ext cx="1094878" cy="10948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C3CF02-9E6C-41B4-BDDA-1820F0C033B1}"/>
              </a:ext>
            </a:extLst>
          </p:cNvPr>
          <p:cNvSpPr txBox="1"/>
          <p:nvPr/>
        </p:nvSpPr>
        <p:spPr>
          <a:xfrm>
            <a:off x="6232563" y="2235048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IV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00A65F-FC19-47AC-84B6-EB1A622DA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795"/>
          <a:stretch/>
        </p:blipFill>
        <p:spPr>
          <a:xfrm>
            <a:off x="7054671" y="3780555"/>
            <a:ext cx="4698361" cy="1095064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6746D3EB-E623-4F7B-A1D7-923900744019}"/>
              </a:ext>
            </a:extLst>
          </p:cNvPr>
          <p:cNvSpPr txBox="1">
            <a:spLocks/>
          </p:cNvSpPr>
          <p:nvPr/>
        </p:nvSpPr>
        <p:spPr>
          <a:xfrm>
            <a:off x="7470900" y="4036011"/>
            <a:ext cx="3966562" cy="6579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/>
              <a:t>Очный семинар для команд волонтерских центров, победителей конкурса(апрель);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1A06614-8838-4522-BF41-A9D0DC028F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6336405" y="3802711"/>
            <a:ext cx="1094878" cy="1094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D174859-023C-4153-B220-14B81BEAAF43}"/>
              </a:ext>
            </a:extLst>
          </p:cNvPr>
          <p:cNvSpPr txBox="1"/>
          <p:nvPr/>
        </p:nvSpPr>
        <p:spPr>
          <a:xfrm>
            <a:off x="6264675" y="3920892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V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01438E41-C727-4BB4-88D5-C8A64EC40AEA}"/>
              </a:ext>
            </a:extLst>
          </p:cNvPr>
          <p:cNvSpPr txBox="1">
            <a:spLocks/>
          </p:cNvSpPr>
          <p:nvPr/>
        </p:nvSpPr>
        <p:spPr>
          <a:xfrm>
            <a:off x="7653142" y="5654389"/>
            <a:ext cx="3966562" cy="6579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/>
              <a:t>Реализация дорожных карт Центрами (апрель-ноябрь).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FB72A2-E3A7-4A23-9F6F-D1BC180AE3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6336405" y="5476471"/>
            <a:ext cx="1094878" cy="10948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8D7BDA-8D18-4C5F-97CF-9F0FED68714E}"/>
              </a:ext>
            </a:extLst>
          </p:cNvPr>
          <p:cNvSpPr txBox="1"/>
          <p:nvPr/>
        </p:nvSpPr>
        <p:spPr>
          <a:xfrm>
            <a:off x="6232563" y="5582569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VI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8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527E095-3ACD-42D2-8D47-4BBB4CFCD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1651"/>
          <a:stretch/>
        </p:blipFill>
        <p:spPr>
          <a:xfrm rot="16200000">
            <a:off x="1351538" y="3360406"/>
            <a:ext cx="2430535" cy="34572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00ED8C-21DC-472E-94FF-8B824A9D5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-1651"/>
          <a:stretch/>
        </p:blipFill>
        <p:spPr>
          <a:xfrm rot="16200000">
            <a:off x="5017899" y="3360403"/>
            <a:ext cx="2430535" cy="34572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E246426-E9C0-4ED5-AA83-617D949F33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-1651"/>
          <a:stretch/>
        </p:blipFill>
        <p:spPr>
          <a:xfrm rot="16200000">
            <a:off x="8684260" y="3360404"/>
            <a:ext cx="2430535" cy="34572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C79CD-92DB-44E5-B57E-B8C49208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компетенций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713C6-DC19-4432-AF25-FB3CBE416222}"/>
              </a:ext>
            </a:extLst>
          </p:cNvPr>
          <p:cNvSpPr txBox="1"/>
          <p:nvPr/>
        </p:nvSpPr>
        <p:spPr>
          <a:xfrm>
            <a:off x="629051" y="2178662"/>
            <a:ext cx="123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E1D967-D6E0-49B3-9183-80A357149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-1651"/>
          <a:stretch/>
        </p:blipFill>
        <p:spPr>
          <a:xfrm rot="16200000">
            <a:off x="1351539" y="1663884"/>
            <a:ext cx="2430535" cy="34572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2B8077F-5307-46B0-B494-70C6CCBF7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-1651"/>
          <a:stretch/>
        </p:blipFill>
        <p:spPr>
          <a:xfrm rot="16200000">
            <a:off x="5017900" y="1663881"/>
            <a:ext cx="2430535" cy="34572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6CABFE-83E1-4373-9186-AF455652A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-1651"/>
          <a:stretch/>
        </p:blipFill>
        <p:spPr>
          <a:xfrm rot="16200000">
            <a:off x="8684261" y="1663882"/>
            <a:ext cx="2430535" cy="34572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6523D0E-AD55-4649-9C6F-B8A97358519B}"/>
              </a:ext>
            </a:extLst>
          </p:cNvPr>
          <p:cNvSpPr txBox="1"/>
          <p:nvPr/>
        </p:nvSpPr>
        <p:spPr>
          <a:xfrm>
            <a:off x="1548870" y="2469157"/>
            <a:ext cx="20358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</a:rPr>
              <a:t>10-12</a:t>
            </a:r>
            <a:r>
              <a:rPr lang="ru-RU" sz="4800" b="1" dirty="0">
                <a:solidFill>
                  <a:schemeClr val="bg1"/>
                </a:solidFill>
              </a:rPr>
              <a:t> апреля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67EE03-5A7B-412D-B3AD-18F22560E338}"/>
              </a:ext>
            </a:extLst>
          </p:cNvPr>
          <p:cNvSpPr txBox="1"/>
          <p:nvPr/>
        </p:nvSpPr>
        <p:spPr>
          <a:xfrm>
            <a:off x="4540431" y="2976986"/>
            <a:ext cx="345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Сентябрь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CC72AC-0262-42FB-8432-E6C745647E5C}"/>
              </a:ext>
            </a:extLst>
          </p:cNvPr>
          <p:cNvSpPr txBox="1"/>
          <p:nvPr/>
        </p:nvSpPr>
        <p:spPr>
          <a:xfrm>
            <a:off x="8558849" y="2469156"/>
            <a:ext cx="26813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</a:rPr>
              <a:t>7-9 </a:t>
            </a:r>
            <a:r>
              <a:rPr lang="ru-RU" sz="4800" b="1" dirty="0">
                <a:solidFill>
                  <a:schemeClr val="bg1"/>
                </a:solidFill>
              </a:rPr>
              <a:t>декабря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C99C4847-05BF-4701-9591-7E3D9E09BDBE}"/>
              </a:ext>
            </a:extLst>
          </p:cNvPr>
          <p:cNvSpPr txBox="1">
            <a:spLocks/>
          </p:cNvSpPr>
          <p:nvPr/>
        </p:nvSpPr>
        <p:spPr>
          <a:xfrm>
            <a:off x="1130967" y="4843807"/>
            <a:ext cx="2899611" cy="12244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 Очный семинар-практикум для команд волонтерских центров получивших статус «Центр компетенций добровольцев трудоспособного возраста»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4DA93465-B0D7-4052-80C5-819FF3714F35}"/>
              </a:ext>
            </a:extLst>
          </p:cNvPr>
          <p:cNvSpPr txBox="1">
            <a:spLocks/>
          </p:cNvSpPr>
          <p:nvPr/>
        </p:nvSpPr>
        <p:spPr>
          <a:xfrm>
            <a:off x="4783360" y="4769496"/>
            <a:ext cx="2899611" cy="15347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335D5C"/>
                </a:solidFill>
              </a:rPr>
              <a:t>Семинар для руководителей и сотрудников малых и средних предприятий, а также государственных и муниципальных учреждений по организации добровольческой деятельности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4671F4AD-B4E1-4CE4-BA9F-92104CF8539C}"/>
              </a:ext>
            </a:extLst>
          </p:cNvPr>
          <p:cNvSpPr txBox="1">
            <a:spLocks/>
          </p:cNvSpPr>
          <p:nvPr/>
        </p:nvSpPr>
        <p:spPr>
          <a:xfrm>
            <a:off x="8401210" y="4769496"/>
            <a:ext cx="2899611" cy="15347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Форум «Добровольцы Оренбуржья»</a:t>
            </a:r>
          </a:p>
        </p:txBody>
      </p:sp>
    </p:spTree>
    <p:extLst>
      <p:ext uri="{BB962C8B-B14F-4D97-AF65-F5344CB8AC3E}">
        <p14:creationId xmlns:p14="http://schemas.microsoft.com/office/powerpoint/2010/main" val="185778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5EE942-D0CA-441D-9E4A-D6C8D01D2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23" y="0"/>
            <a:ext cx="917745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A7E678-3E12-47E5-878B-DBCDDD910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554276-3D7C-4D6D-B07E-B3EB48069008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39196F-DBCC-40C7-8B1C-AD61FEC212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A595761-3D47-4667-AA33-F7131B7A3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Каждый центр получит:</a:t>
            </a:r>
          </a:p>
          <a:p>
            <a:pPr marL="514350" indent="-514350">
              <a:buAutoNum type="arabicPeriod"/>
            </a:pPr>
            <a:r>
              <a:rPr lang="ru-RU" dirty="0" err="1"/>
              <a:t>Флипчарт</a:t>
            </a:r>
            <a:r>
              <a:rPr lang="ru-RU" dirty="0"/>
              <a:t> – 1 шт.</a:t>
            </a:r>
          </a:p>
          <a:p>
            <a:pPr marL="514350" indent="-514350">
              <a:buAutoNum type="arabicPeriod"/>
            </a:pPr>
            <a:r>
              <a:rPr lang="ru-RU" dirty="0"/>
              <a:t>Куверт – 10 шт.</a:t>
            </a:r>
          </a:p>
          <a:p>
            <a:pPr marL="514350" indent="-514350">
              <a:buAutoNum type="arabicPeriod"/>
            </a:pPr>
            <a:r>
              <a:rPr lang="ru-RU" dirty="0"/>
              <a:t>Веб-камера – 1 шт.</a:t>
            </a:r>
          </a:p>
          <a:p>
            <a:pPr marL="514350" indent="-514350">
              <a:buAutoNum type="arabicPeriod"/>
            </a:pPr>
            <a:r>
              <a:rPr lang="ru-RU" dirty="0"/>
              <a:t>Активная акустическая система – 1 шт.</a:t>
            </a:r>
          </a:p>
          <a:p>
            <a:pPr marL="514350" indent="-514350">
              <a:buAutoNum type="arabicPeriod"/>
            </a:pPr>
            <a:r>
              <a:rPr lang="ru-RU" dirty="0"/>
              <a:t>Стойка акустической системы – 1 шт.</a:t>
            </a:r>
          </a:p>
          <a:p>
            <a:pPr marL="0" indent="0">
              <a:buNone/>
            </a:pPr>
            <a:r>
              <a:rPr lang="ru-RU" dirty="0"/>
              <a:t>Возможность участия в дополнительных конкурсах.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3B55BB5-4ADC-4EEE-A852-3B1C03CF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Центры компетенций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5FD856-F76D-409D-A3B5-C752E15315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3248371-3A29-45BC-B2F7-CA55BDC64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Рисунок 40">
            <a:extLst>
              <a:ext uri="{FF2B5EF4-FFF2-40B4-BE49-F238E27FC236}">
                <a16:creationId xmlns:a16="http://schemas.microsoft.com/office/drawing/2014/main" id="{BE190A6E-87D6-48CD-8F7C-40824BC34051}"/>
              </a:ext>
            </a:extLst>
          </p:cNvPr>
          <p:cNvGrpSpPr/>
          <p:nvPr/>
        </p:nvGrpSpPr>
        <p:grpSpPr>
          <a:xfrm>
            <a:off x="9311739" y="583488"/>
            <a:ext cx="2407885" cy="1074331"/>
            <a:chOff x="9311739" y="583488"/>
            <a:chExt cx="2407885" cy="1074331"/>
          </a:xfrm>
          <a:solidFill>
            <a:srgbClr val="335D5C"/>
          </a:solidFill>
        </p:grpSpPr>
        <p:grpSp>
          <p:nvGrpSpPr>
            <p:cNvPr id="4" name="Рисунок 40">
              <a:extLst>
                <a:ext uri="{FF2B5EF4-FFF2-40B4-BE49-F238E27FC236}">
                  <a16:creationId xmlns:a16="http://schemas.microsoft.com/office/drawing/2014/main" id="{F037A561-ED7B-4071-9565-045520AD378F}"/>
                </a:ext>
              </a:extLst>
            </p:cNvPr>
            <p:cNvGrpSpPr/>
            <p:nvPr/>
          </p:nvGrpSpPr>
          <p:grpSpPr>
            <a:xfrm>
              <a:off x="9311739" y="583488"/>
              <a:ext cx="2407885" cy="405089"/>
              <a:chOff x="9311739" y="583488"/>
              <a:chExt cx="2407885" cy="405089"/>
            </a:xfrm>
            <a:solidFill>
              <a:srgbClr val="335D5C"/>
            </a:solidFill>
          </p:grpSpPr>
          <p:sp>
            <p:nvSpPr>
              <p:cNvPr id="5" name="Полилиния: фигура 4">
                <a:extLst>
                  <a:ext uri="{FF2B5EF4-FFF2-40B4-BE49-F238E27FC236}">
                    <a16:creationId xmlns:a16="http://schemas.microsoft.com/office/drawing/2014/main" id="{38EBDFB4-EE4F-4A6B-BD90-4F5B503CF220}"/>
                  </a:ext>
                </a:extLst>
              </p:cNvPr>
              <p:cNvSpPr/>
              <p:nvPr/>
            </p:nvSpPr>
            <p:spPr>
              <a:xfrm>
                <a:off x="9311739" y="583488"/>
                <a:ext cx="345053" cy="404473"/>
              </a:xfrm>
              <a:custGeom>
                <a:avLst/>
                <a:gdLst>
                  <a:gd name="connsiteX0" fmla="*/ 202237 w 345053"/>
                  <a:gd name="connsiteY0" fmla="*/ 404473 h 404473"/>
                  <a:gd name="connsiteX1" fmla="*/ 0 w 345053"/>
                  <a:gd name="connsiteY1" fmla="*/ 202237 h 404473"/>
                  <a:gd name="connsiteX2" fmla="*/ 202237 w 345053"/>
                  <a:gd name="connsiteY2" fmla="*/ 0 h 404473"/>
                  <a:gd name="connsiteX3" fmla="*/ 345053 w 345053"/>
                  <a:gd name="connsiteY3" fmla="*/ 59420 h 404473"/>
                  <a:gd name="connsiteX4" fmla="*/ 303971 w 345053"/>
                  <a:gd name="connsiteY4" fmla="*/ 100502 h 404473"/>
                  <a:gd name="connsiteX5" fmla="*/ 202237 w 345053"/>
                  <a:gd name="connsiteY5" fmla="*/ 58156 h 404473"/>
                  <a:gd name="connsiteX6" fmla="*/ 58156 w 345053"/>
                  <a:gd name="connsiteY6" fmla="*/ 202237 h 404473"/>
                  <a:gd name="connsiteX7" fmla="*/ 202237 w 345053"/>
                  <a:gd name="connsiteY7" fmla="*/ 346317 h 404473"/>
                  <a:gd name="connsiteX8" fmla="*/ 303971 w 345053"/>
                  <a:gd name="connsiteY8" fmla="*/ 303971 h 404473"/>
                  <a:gd name="connsiteX9" fmla="*/ 345053 w 345053"/>
                  <a:gd name="connsiteY9" fmla="*/ 345053 h 404473"/>
                  <a:gd name="connsiteX10" fmla="*/ 202237 w 345053"/>
                  <a:gd name="connsiteY10" fmla="*/ 404473 h 404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053" h="404473">
                    <a:moveTo>
                      <a:pt x="202237" y="404473"/>
                    </a:moveTo>
                    <a:cubicBezTo>
                      <a:pt x="90362" y="404473"/>
                      <a:pt x="0" y="314111"/>
                      <a:pt x="0" y="202237"/>
                    </a:cubicBezTo>
                    <a:cubicBezTo>
                      <a:pt x="0" y="90362"/>
                      <a:pt x="90362" y="0"/>
                      <a:pt x="202237" y="0"/>
                    </a:cubicBezTo>
                    <a:cubicBezTo>
                      <a:pt x="257835" y="0"/>
                      <a:pt x="308409" y="22745"/>
                      <a:pt x="345053" y="59420"/>
                    </a:cubicBezTo>
                    <a:lnTo>
                      <a:pt x="303971" y="100502"/>
                    </a:lnTo>
                    <a:cubicBezTo>
                      <a:pt x="278052" y="73966"/>
                      <a:pt x="242024" y="58156"/>
                      <a:pt x="202237" y="58156"/>
                    </a:cubicBezTo>
                    <a:cubicBezTo>
                      <a:pt x="122599" y="58156"/>
                      <a:pt x="58156" y="122630"/>
                      <a:pt x="58156" y="202237"/>
                    </a:cubicBezTo>
                    <a:cubicBezTo>
                      <a:pt x="58156" y="281843"/>
                      <a:pt x="122630" y="346317"/>
                      <a:pt x="202237" y="346317"/>
                    </a:cubicBezTo>
                    <a:cubicBezTo>
                      <a:pt x="242055" y="346317"/>
                      <a:pt x="278083" y="330507"/>
                      <a:pt x="303971" y="303971"/>
                    </a:cubicBezTo>
                    <a:lnTo>
                      <a:pt x="345053" y="345053"/>
                    </a:lnTo>
                    <a:cubicBezTo>
                      <a:pt x="308409" y="381698"/>
                      <a:pt x="257835" y="404473"/>
                      <a:pt x="202237" y="404473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0B92AAF0-0A5F-4F8D-B645-23D58F7EC0C8}"/>
                  </a:ext>
                </a:extLst>
              </p:cNvPr>
              <p:cNvSpPr/>
              <p:nvPr/>
            </p:nvSpPr>
            <p:spPr>
              <a:xfrm>
                <a:off x="9708630" y="684575"/>
                <a:ext cx="245845" cy="304002"/>
              </a:xfrm>
              <a:custGeom>
                <a:avLst/>
                <a:gdLst>
                  <a:gd name="connsiteX0" fmla="*/ 0 w 245845"/>
                  <a:gd name="connsiteY0" fmla="*/ 304002 h 304002"/>
                  <a:gd name="connsiteX1" fmla="*/ 0 w 245845"/>
                  <a:gd name="connsiteY1" fmla="*/ 647 h 304002"/>
                  <a:gd name="connsiteX2" fmla="*/ 58156 w 245845"/>
                  <a:gd name="connsiteY2" fmla="*/ 647 h 304002"/>
                  <a:gd name="connsiteX3" fmla="*/ 58156 w 245845"/>
                  <a:gd name="connsiteY3" fmla="*/ 163065 h 304002"/>
                  <a:gd name="connsiteX4" fmla="*/ 245846 w 245845"/>
                  <a:gd name="connsiteY4" fmla="*/ 0 h 304002"/>
                  <a:gd name="connsiteX5" fmla="*/ 245846 w 245845"/>
                  <a:gd name="connsiteY5" fmla="*/ 302738 h 304002"/>
                  <a:gd name="connsiteX6" fmla="*/ 187690 w 245845"/>
                  <a:gd name="connsiteY6" fmla="*/ 302738 h 304002"/>
                  <a:gd name="connsiteX7" fmla="*/ 187690 w 245845"/>
                  <a:gd name="connsiteY7" fmla="*/ 141584 h 304002"/>
                  <a:gd name="connsiteX8" fmla="*/ 0 w 245845"/>
                  <a:gd name="connsiteY8" fmla="*/ 304002 h 30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845" h="304002">
                    <a:moveTo>
                      <a:pt x="0" y="304002"/>
                    </a:moveTo>
                    <a:lnTo>
                      <a:pt x="0" y="647"/>
                    </a:lnTo>
                    <a:lnTo>
                      <a:pt x="58156" y="647"/>
                    </a:lnTo>
                    <a:lnTo>
                      <a:pt x="58156" y="163065"/>
                    </a:lnTo>
                    <a:cubicBezTo>
                      <a:pt x="58156" y="163065"/>
                      <a:pt x="245846" y="0"/>
                      <a:pt x="245846" y="0"/>
                    </a:cubicBezTo>
                    <a:lnTo>
                      <a:pt x="245846" y="302738"/>
                    </a:lnTo>
                    <a:lnTo>
                      <a:pt x="187690" y="302738"/>
                    </a:lnTo>
                    <a:lnTo>
                      <a:pt x="187690" y="141584"/>
                    </a:lnTo>
                    <a:cubicBezTo>
                      <a:pt x="187690" y="141584"/>
                      <a:pt x="0" y="304002"/>
                      <a:pt x="0" y="304002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30BF8B9B-239D-444B-BF17-5EDBA01545B5}"/>
                  </a:ext>
                </a:extLst>
              </p:cNvPr>
              <p:cNvSpPr/>
              <p:nvPr/>
            </p:nvSpPr>
            <p:spPr>
              <a:xfrm>
                <a:off x="10013218" y="684575"/>
                <a:ext cx="259129" cy="303385"/>
              </a:xfrm>
              <a:custGeom>
                <a:avLst/>
                <a:gdLst>
                  <a:gd name="connsiteX0" fmla="*/ 218047 w 259129"/>
                  <a:gd name="connsiteY0" fmla="*/ 218078 h 303385"/>
                  <a:gd name="connsiteX1" fmla="*/ 259129 w 259129"/>
                  <a:gd name="connsiteY1" fmla="*/ 259160 h 303385"/>
                  <a:gd name="connsiteX2" fmla="*/ 151693 w 259129"/>
                  <a:gd name="connsiteY2" fmla="*/ 303386 h 303385"/>
                  <a:gd name="connsiteX3" fmla="*/ 0 w 259129"/>
                  <a:gd name="connsiteY3" fmla="*/ 151693 h 303385"/>
                  <a:gd name="connsiteX4" fmla="*/ 151693 w 259129"/>
                  <a:gd name="connsiteY4" fmla="*/ 0 h 303385"/>
                  <a:gd name="connsiteX5" fmla="*/ 259129 w 259129"/>
                  <a:gd name="connsiteY5" fmla="*/ 44226 h 303385"/>
                  <a:gd name="connsiteX6" fmla="*/ 218047 w 259129"/>
                  <a:gd name="connsiteY6" fmla="*/ 85308 h 303385"/>
                  <a:gd name="connsiteX7" fmla="*/ 151693 w 259129"/>
                  <a:gd name="connsiteY7" fmla="*/ 58125 h 303385"/>
                  <a:gd name="connsiteX8" fmla="*/ 58156 w 259129"/>
                  <a:gd name="connsiteY8" fmla="*/ 151662 h 303385"/>
                  <a:gd name="connsiteX9" fmla="*/ 151693 w 259129"/>
                  <a:gd name="connsiteY9" fmla="*/ 245199 h 303385"/>
                  <a:gd name="connsiteX10" fmla="*/ 218047 w 259129"/>
                  <a:gd name="connsiteY10" fmla="*/ 218016 h 3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129" h="303385">
                    <a:moveTo>
                      <a:pt x="218047" y="218078"/>
                    </a:moveTo>
                    <a:lnTo>
                      <a:pt x="259129" y="259160"/>
                    </a:lnTo>
                    <a:cubicBezTo>
                      <a:pt x="231330" y="286343"/>
                      <a:pt x="193392" y="303386"/>
                      <a:pt x="151693" y="303386"/>
                    </a:cubicBezTo>
                    <a:cubicBezTo>
                      <a:pt x="67649" y="303386"/>
                      <a:pt x="0" y="235121"/>
                      <a:pt x="0" y="151693"/>
                    </a:cubicBezTo>
                    <a:cubicBezTo>
                      <a:pt x="0" y="68265"/>
                      <a:pt x="67618" y="0"/>
                      <a:pt x="151693" y="0"/>
                    </a:cubicBezTo>
                    <a:cubicBezTo>
                      <a:pt x="193392" y="0"/>
                      <a:pt x="231330" y="17074"/>
                      <a:pt x="259129" y="44226"/>
                    </a:cubicBezTo>
                    <a:lnTo>
                      <a:pt x="218047" y="85308"/>
                    </a:lnTo>
                    <a:cubicBezTo>
                      <a:pt x="200973" y="68234"/>
                      <a:pt x="177612" y="58125"/>
                      <a:pt x="151693" y="58125"/>
                    </a:cubicBezTo>
                    <a:cubicBezTo>
                      <a:pt x="99855" y="58125"/>
                      <a:pt x="58156" y="99824"/>
                      <a:pt x="58156" y="151662"/>
                    </a:cubicBezTo>
                    <a:cubicBezTo>
                      <a:pt x="58156" y="203500"/>
                      <a:pt x="99855" y="245199"/>
                      <a:pt x="151693" y="245199"/>
                    </a:cubicBezTo>
                    <a:cubicBezTo>
                      <a:pt x="177612" y="245199"/>
                      <a:pt x="200973" y="235090"/>
                      <a:pt x="218047" y="218016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8C03A115-4089-406B-A0E5-FFF9592F203C}"/>
                  </a:ext>
                </a:extLst>
              </p:cNvPr>
              <p:cNvSpPr/>
              <p:nvPr/>
            </p:nvSpPr>
            <p:spPr>
              <a:xfrm>
                <a:off x="10314046" y="684575"/>
                <a:ext cx="303354" cy="303354"/>
              </a:xfrm>
              <a:custGeom>
                <a:avLst/>
                <a:gdLst>
                  <a:gd name="connsiteX0" fmla="*/ 180756 w 303354"/>
                  <a:gd name="connsiteY0" fmla="*/ 58156 h 303354"/>
                  <a:gd name="connsiteX1" fmla="*/ 180756 w 303354"/>
                  <a:gd name="connsiteY1" fmla="*/ 303355 h 303354"/>
                  <a:gd name="connsiteX2" fmla="*/ 122599 w 303354"/>
                  <a:gd name="connsiteY2" fmla="*/ 303355 h 303354"/>
                  <a:gd name="connsiteX3" fmla="*/ 122599 w 303354"/>
                  <a:gd name="connsiteY3" fmla="*/ 58156 h 303354"/>
                  <a:gd name="connsiteX4" fmla="*/ 0 w 303354"/>
                  <a:gd name="connsiteY4" fmla="*/ 58156 h 303354"/>
                  <a:gd name="connsiteX5" fmla="*/ 0 w 303354"/>
                  <a:gd name="connsiteY5" fmla="*/ 0 h 303354"/>
                  <a:gd name="connsiteX6" fmla="*/ 303355 w 303354"/>
                  <a:gd name="connsiteY6" fmla="*/ 0 h 303354"/>
                  <a:gd name="connsiteX7" fmla="*/ 303355 w 303354"/>
                  <a:gd name="connsiteY7" fmla="*/ 58156 h 303354"/>
                  <a:gd name="connsiteX8" fmla="*/ 180756 w 303354"/>
                  <a:gd name="connsiteY8" fmla="*/ 58156 h 303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354" h="303354">
                    <a:moveTo>
                      <a:pt x="180756" y="58156"/>
                    </a:moveTo>
                    <a:lnTo>
                      <a:pt x="180756" y="303355"/>
                    </a:lnTo>
                    <a:lnTo>
                      <a:pt x="122599" y="303355"/>
                    </a:lnTo>
                    <a:lnTo>
                      <a:pt x="122599" y="58156"/>
                    </a:lnTo>
                    <a:lnTo>
                      <a:pt x="0" y="58156"/>
                    </a:lnTo>
                    <a:lnTo>
                      <a:pt x="0" y="0"/>
                    </a:lnTo>
                    <a:lnTo>
                      <a:pt x="303355" y="0"/>
                    </a:lnTo>
                    <a:lnTo>
                      <a:pt x="303355" y="58156"/>
                    </a:lnTo>
                    <a:lnTo>
                      <a:pt x="180756" y="58156"/>
                    </a:ln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84E86180-7CD6-4425-8C8A-5B9C5A35B53D}"/>
                  </a:ext>
                </a:extLst>
              </p:cNvPr>
              <p:cNvSpPr/>
              <p:nvPr/>
            </p:nvSpPr>
            <p:spPr>
              <a:xfrm>
                <a:off x="10665417" y="684545"/>
                <a:ext cx="303385" cy="303385"/>
              </a:xfrm>
              <a:custGeom>
                <a:avLst/>
                <a:gdLst>
                  <a:gd name="connsiteX0" fmla="*/ 151724 w 303385"/>
                  <a:gd name="connsiteY0" fmla="*/ 62 h 303385"/>
                  <a:gd name="connsiteX1" fmla="*/ 303386 w 303385"/>
                  <a:gd name="connsiteY1" fmla="*/ 151107 h 303385"/>
                  <a:gd name="connsiteX2" fmla="*/ 300211 w 303385"/>
                  <a:gd name="connsiteY2" fmla="*/ 182697 h 303385"/>
                  <a:gd name="connsiteX3" fmla="*/ 63211 w 303385"/>
                  <a:gd name="connsiteY3" fmla="*/ 182697 h 303385"/>
                  <a:gd name="connsiteX4" fmla="*/ 151693 w 303385"/>
                  <a:gd name="connsiteY4" fmla="*/ 245260 h 303385"/>
                  <a:gd name="connsiteX5" fmla="*/ 200357 w 303385"/>
                  <a:gd name="connsiteY5" fmla="*/ 231361 h 303385"/>
                  <a:gd name="connsiteX6" fmla="*/ 242055 w 303385"/>
                  <a:gd name="connsiteY6" fmla="*/ 273059 h 303385"/>
                  <a:gd name="connsiteX7" fmla="*/ 151693 w 303385"/>
                  <a:gd name="connsiteY7" fmla="*/ 303386 h 303385"/>
                  <a:gd name="connsiteX8" fmla="*/ 0 w 303385"/>
                  <a:gd name="connsiteY8" fmla="*/ 151693 h 303385"/>
                  <a:gd name="connsiteX9" fmla="*/ 151693 w 303385"/>
                  <a:gd name="connsiteY9" fmla="*/ 0 h 303385"/>
                  <a:gd name="connsiteX10" fmla="*/ 151724 w 303385"/>
                  <a:gd name="connsiteY10" fmla="*/ 58218 h 303385"/>
                  <a:gd name="connsiteX11" fmla="*/ 61978 w 303385"/>
                  <a:gd name="connsiteY11" fmla="*/ 124572 h 303385"/>
                  <a:gd name="connsiteX12" fmla="*/ 241470 w 303385"/>
                  <a:gd name="connsiteY12" fmla="*/ 124572 h 303385"/>
                  <a:gd name="connsiteX13" fmla="*/ 151724 w 303385"/>
                  <a:gd name="connsiteY13" fmla="*/ 58218 h 3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3385" h="303385">
                    <a:moveTo>
                      <a:pt x="151724" y="62"/>
                    </a:moveTo>
                    <a:cubicBezTo>
                      <a:pt x="235768" y="62"/>
                      <a:pt x="303386" y="67679"/>
                      <a:pt x="303386" y="151107"/>
                    </a:cubicBezTo>
                    <a:cubicBezTo>
                      <a:pt x="303386" y="162480"/>
                      <a:pt x="302122" y="172588"/>
                      <a:pt x="300211" y="182697"/>
                    </a:cubicBezTo>
                    <a:lnTo>
                      <a:pt x="63211" y="182697"/>
                    </a:lnTo>
                    <a:cubicBezTo>
                      <a:pt x="76494" y="219341"/>
                      <a:pt x="110611" y="245260"/>
                      <a:pt x="151693" y="245260"/>
                    </a:cubicBezTo>
                    <a:cubicBezTo>
                      <a:pt x="169383" y="245260"/>
                      <a:pt x="186457" y="240206"/>
                      <a:pt x="200357" y="231361"/>
                    </a:cubicBezTo>
                    <a:lnTo>
                      <a:pt x="242055" y="273059"/>
                    </a:lnTo>
                    <a:cubicBezTo>
                      <a:pt x="216783" y="292013"/>
                      <a:pt x="185810" y="303386"/>
                      <a:pt x="151693" y="303386"/>
                    </a:cubicBezTo>
                    <a:cubicBezTo>
                      <a:pt x="67649" y="303386"/>
                      <a:pt x="0" y="235768"/>
                      <a:pt x="0" y="151693"/>
                    </a:cubicBezTo>
                    <a:cubicBezTo>
                      <a:pt x="0" y="67618"/>
                      <a:pt x="67618" y="0"/>
                      <a:pt x="151693" y="0"/>
                    </a:cubicBezTo>
                    <a:close/>
                    <a:moveTo>
                      <a:pt x="151724" y="58218"/>
                    </a:moveTo>
                    <a:cubicBezTo>
                      <a:pt x="109378" y="58218"/>
                      <a:pt x="73350" y="86017"/>
                      <a:pt x="61978" y="124572"/>
                    </a:cubicBezTo>
                    <a:lnTo>
                      <a:pt x="241470" y="124572"/>
                    </a:lnTo>
                    <a:cubicBezTo>
                      <a:pt x="230097" y="86017"/>
                      <a:pt x="194069" y="58218"/>
                      <a:pt x="151724" y="58218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58768776-D06F-4E84-A496-5D5907AC56A3}"/>
                  </a:ext>
                </a:extLst>
              </p:cNvPr>
              <p:cNvSpPr/>
              <p:nvPr/>
            </p:nvSpPr>
            <p:spPr>
              <a:xfrm>
                <a:off x="11023107" y="684606"/>
                <a:ext cx="335006" cy="303324"/>
              </a:xfrm>
              <a:custGeom>
                <a:avLst/>
                <a:gdLst>
                  <a:gd name="connsiteX0" fmla="*/ 335006 w 335006"/>
                  <a:gd name="connsiteY0" fmla="*/ 302708 h 303324"/>
                  <a:gd name="connsiteX1" fmla="*/ 276850 w 335006"/>
                  <a:gd name="connsiteY1" fmla="*/ 302708 h 303324"/>
                  <a:gd name="connsiteX2" fmla="*/ 276850 w 335006"/>
                  <a:gd name="connsiteY2" fmla="*/ 173143 h 303324"/>
                  <a:gd name="connsiteX3" fmla="*/ 167503 w 335006"/>
                  <a:gd name="connsiteY3" fmla="*/ 303324 h 303324"/>
                  <a:gd name="connsiteX4" fmla="*/ 58156 w 335006"/>
                  <a:gd name="connsiteY4" fmla="*/ 173760 h 303324"/>
                  <a:gd name="connsiteX5" fmla="*/ 58156 w 335006"/>
                  <a:gd name="connsiteY5" fmla="*/ 303324 h 303324"/>
                  <a:gd name="connsiteX6" fmla="*/ 0 w 335006"/>
                  <a:gd name="connsiteY6" fmla="*/ 303324 h 303324"/>
                  <a:gd name="connsiteX7" fmla="*/ 0 w 335006"/>
                  <a:gd name="connsiteY7" fmla="*/ 0 h 303324"/>
                  <a:gd name="connsiteX8" fmla="*/ 167472 w 335006"/>
                  <a:gd name="connsiteY8" fmla="*/ 206675 h 303324"/>
                  <a:gd name="connsiteX9" fmla="*/ 334945 w 335006"/>
                  <a:gd name="connsiteY9" fmla="*/ 647 h 303324"/>
                  <a:gd name="connsiteX10" fmla="*/ 334945 w 335006"/>
                  <a:gd name="connsiteY10" fmla="*/ 302739 h 30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5006" h="303324">
                    <a:moveTo>
                      <a:pt x="335006" y="302708"/>
                    </a:moveTo>
                    <a:lnTo>
                      <a:pt x="276850" y="302708"/>
                    </a:lnTo>
                    <a:lnTo>
                      <a:pt x="276850" y="173143"/>
                    </a:lnTo>
                    <a:lnTo>
                      <a:pt x="167503" y="303324"/>
                    </a:lnTo>
                    <a:lnTo>
                      <a:pt x="58156" y="173760"/>
                    </a:lnTo>
                    <a:lnTo>
                      <a:pt x="58156" y="303324"/>
                    </a:lnTo>
                    <a:lnTo>
                      <a:pt x="0" y="303324"/>
                    </a:lnTo>
                    <a:lnTo>
                      <a:pt x="0" y="0"/>
                    </a:lnTo>
                    <a:lnTo>
                      <a:pt x="167472" y="206675"/>
                    </a:lnTo>
                    <a:lnTo>
                      <a:pt x="334945" y="647"/>
                    </a:lnTo>
                    <a:lnTo>
                      <a:pt x="334945" y="302739"/>
                    </a:ln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EC3BEE2F-8B28-4A89-BA45-F02AEDE21EC6}"/>
                  </a:ext>
                </a:extLst>
              </p:cNvPr>
              <p:cNvSpPr/>
              <p:nvPr/>
            </p:nvSpPr>
            <p:spPr>
              <a:xfrm>
                <a:off x="11416269" y="684575"/>
                <a:ext cx="303354" cy="303385"/>
              </a:xfrm>
              <a:custGeom>
                <a:avLst/>
                <a:gdLst>
                  <a:gd name="connsiteX0" fmla="*/ 303355 w 303354"/>
                  <a:gd name="connsiteY0" fmla="*/ 31 h 303385"/>
                  <a:gd name="connsiteX1" fmla="*/ 303355 w 303354"/>
                  <a:gd name="connsiteY1" fmla="*/ 303386 h 303385"/>
                  <a:gd name="connsiteX2" fmla="*/ 245199 w 303354"/>
                  <a:gd name="connsiteY2" fmla="*/ 303386 h 303385"/>
                  <a:gd name="connsiteX3" fmla="*/ 245199 w 303354"/>
                  <a:gd name="connsiteY3" fmla="*/ 270532 h 303385"/>
                  <a:gd name="connsiteX4" fmla="*/ 151662 w 303354"/>
                  <a:gd name="connsiteY4" fmla="*/ 303386 h 303385"/>
                  <a:gd name="connsiteX5" fmla="*/ 0 w 303354"/>
                  <a:gd name="connsiteY5" fmla="*/ 151693 h 303385"/>
                  <a:gd name="connsiteX6" fmla="*/ 151662 w 303354"/>
                  <a:gd name="connsiteY6" fmla="*/ 0 h 303385"/>
                  <a:gd name="connsiteX7" fmla="*/ 245199 w 303354"/>
                  <a:gd name="connsiteY7" fmla="*/ 32853 h 303385"/>
                  <a:gd name="connsiteX8" fmla="*/ 245199 w 303354"/>
                  <a:gd name="connsiteY8" fmla="*/ 0 h 303385"/>
                  <a:gd name="connsiteX9" fmla="*/ 303355 w 303354"/>
                  <a:gd name="connsiteY9" fmla="*/ 0 h 303385"/>
                  <a:gd name="connsiteX10" fmla="*/ 151693 w 303354"/>
                  <a:gd name="connsiteY10" fmla="*/ 245230 h 303385"/>
                  <a:gd name="connsiteX11" fmla="*/ 245230 w 303354"/>
                  <a:gd name="connsiteY11" fmla="*/ 151693 h 303385"/>
                  <a:gd name="connsiteX12" fmla="*/ 151693 w 303354"/>
                  <a:gd name="connsiteY12" fmla="*/ 58156 h 303385"/>
                  <a:gd name="connsiteX13" fmla="*/ 58156 w 303354"/>
                  <a:gd name="connsiteY13" fmla="*/ 151693 h 303385"/>
                  <a:gd name="connsiteX14" fmla="*/ 151693 w 303354"/>
                  <a:gd name="connsiteY14" fmla="*/ 245230 h 3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354" h="303385">
                    <a:moveTo>
                      <a:pt x="303355" y="31"/>
                    </a:moveTo>
                    <a:lnTo>
                      <a:pt x="303355" y="303386"/>
                    </a:lnTo>
                    <a:lnTo>
                      <a:pt x="245199" y="303386"/>
                    </a:lnTo>
                    <a:lnTo>
                      <a:pt x="245199" y="270532"/>
                    </a:lnTo>
                    <a:cubicBezTo>
                      <a:pt x="219280" y="291397"/>
                      <a:pt x="187043" y="303386"/>
                      <a:pt x="151662" y="303386"/>
                    </a:cubicBezTo>
                    <a:cubicBezTo>
                      <a:pt x="67618" y="303386"/>
                      <a:pt x="0" y="235768"/>
                      <a:pt x="0" y="151693"/>
                    </a:cubicBezTo>
                    <a:cubicBezTo>
                      <a:pt x="0" y="67618"/>
                      <a:pt x="67618" y="0"/>
                      <a:pt x="151662" y="0"/>
                    </a:cubicBezTo>
                    <a:cubicBezTo>
                      <a:pt x="187043" y="0"/>
                      <a:pt x="219280" y="12020"/>
                      <a:pt x="245199" y="32853"/>
                    </a:cubicBezTo>
                    <a:lnTo>
                      <a:pt x="245199" y="0"/>
                    </a:lnTo>
                    <a:lnTo>
                      <a:pt x="303355" y="0"/>
                    </a:lnTo>
                    <a:close/>
                    <a:moveTo>
                      <a:pt x="151693" y="245230"/>
                    </a:moveTo>
                    <a:cubicBezTo>
                      <a:pt x="203531" y="245230"/>
                      <a:pt x="245230" y="203531"/>
                      <a:pt x="245230" y="151693"/>
                    </a:cubicBezTo>
                    <a:cubicBezTo>
                      <a:pt x="245230" y="99855"/>
                      <a:pt x="203531" y="58156"/>
                      <a:pt x="151693" y="58156"/>
                    </a:cubicBezTo>
                    <a:cubicBezTo>
                      <a:pt x="99855" y="58156"/>
                      <a:pt x="58156" y="99855"/>
                      <a:pt x="58156" y="151693"/>
                    </a:cubicBezTo>
                    <a:cubicBezTo>
                      <a:pt x="58156" y="203531"/>
                      <a:pt x="99855" y="245230"/>
                      <a:pt x="151693" y="245230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" name="Рисунок 40">
              <a:extLst>
                <a:ext uri="{FF2B5EF4-FFF2-40B4-BE49-F238E27FC236}">
                  <a16:creationId xmlns:a16="http://schemas.microsoft.com/office/drawing/2014/main" id="{F9CE9D57-D782-4AF0-8C10-3815796407C8}"/>
                </a:ext>
              </a:extLst>
            </p:cNvPr>
            <p:cNvGrpSpPr/>
            <p:nvPr/>
          </p:nvGrpSpPr>
          <p:grpSpPr>
            <a:xfrm>
              <a:off x="9938789" y="1196731"/>
              <a:ext cx="1760278" cy="461088"/>
              <a:chOff x="9938789" y="1196731"/>
              <a:chExt cx="1760278" cy="461088"/>
            </a:xfrm>
            <a:solidFill>
              <a:srgbClr val="335D5C"/>
            </a:solidFill>
          </p:grpSpPr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FA995E7A-17CB-4E9F-9D52-FC75896FD605}"/>
                  </a:ext>
                </a:extLst>
              </p:cNvPr>
              <p:cNvSpPr/>
              <p:nvPr/>
            </p:nvSpPr>
            <p:spPr>
              <a:xfrm>
                <a:off x="9938789" y="1196762"/>
                <a:ext cx="325452" cy="461057"/>
              </a:xfrm>
              <a:custGeom>
                <a:avLst/>
                <a:gdLst>
                  <a:gd name="connsiteX0" fmla="*/ 0 w 325452"/>
                  <a:gd name="connsiteY0" fmla="*/ 162726 h 461057"/>
                  <a:gd name="connsiteX1" fmla="*/ 162726 w 325452"/>
                  <a:gd name="connsiteY1" fmla="*/ 0 h 461057"/>
                  <a:gd name="connsiteX2" fmla="*/ 325452 w 325452"/>
                  <a:gd name="connsiteY2" fmla="*/ 162726 h 461057"/>
                  <a:gd name="connsiteX3" fmla="*/ 162726 w 325452"/>
                  <a:gd name="connsiteY3" fmla="*/ 325452 h 461057"/>
                  <a:gd name="connsiteX4" fmla="*/ 62378 w 325452"/>
                  <a:gd name="connsiteY4" fmla="*/ 290195 h 461057"/>
                  <a:gd name="connsiteX5" fmla="*/ 62378 w 325452"/>
                  <a:gd name="connsiteY5" fmla="*/ 461057 h 461057"/>
                  <a:gd name="connsiteX6" fmla="*/ 0 w 325452"/>
                  <a:gd name="connsiteY6" fmla="*/ 461057 h 461057"/>
                  <a:gd name="connsiteX7" fmla="*/ 0 w 325452"/>
                  <a:gd name="connsiteY7" fmla="*/ 162695 h 461057"/>
                  <a:gd name="connsiteX8" fmla="*/ 263105 w 325452"/>
                  <a:gd name="connsiteY8" fmla="*/ 162726 h 461057"/>
                  <a:gd name="connsiteX9" fmla="*/ 162757 w 325452"/>
                  <a:gd name="connsiteY9" fmla="*/ 62378 h 461057"/>
                  <a:gd name="connsiteX10" fmla="*/ 62409 w 325452"/>
                  <a:gd name="connsiteY10" fmla="*/ 162726 h 461057"/>
                  <a:gd name="connsiteX11" fmla="*/ 162757 w 325452"/>
                  <a:gd name="connsiteY11" fmla="*/ 263074 h 461057"/>
                  <a:gd name="connsiteX12" fmla="*/ 263105 w 325452"/>
                  <a:gd name="connsiteY12" fmla="*/ 162726 h 46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5452" h="461057">
                    <a:moveTo>
                      <a:pt x="0" y="162726"/>
                    </a:moveTo>
                    <a:cubicBezTo>
                      <a:pt x="0" y="72549"/>
                      <a:pt x="72549" y="0"/>
                      <a:pt x="162726" y="0"/>
                    </a:cubicBezTo>
                    <a:cubicBezTo>
                      <a:pt x="252904" y="0"/>
                      <a:pt x="325452" y="72549"/>
                      <a:pt x="325452" y="162726"/>
                    </a:cubicBezTo>
                    <a:cubicBezTo>
                      <a:pt x="325452" y="252904"/>
                      <a:pt x="252904" y="325452"/>
                      <a:pt x="162726" y="325452"/>
                    </a:cubicBezTo>
                    <a:cubicBezTo>
                      <a:pt x="124757" y="325452"/>
                      <a:pt x="90177" y="312570"/>
                      <a:pt x="62378" y="290195"/>
                    </a:cubicBezTo>
                    <a:lnTo>
                      <a:pt x="62378" y="461057"/>
                    </a:lnTo>
                    <a:lnTo>
                      <a:pt x="0" y="461057"/>
                    </a:lnTo>
                    <a:lnTo>
                      <a:pt x="0" y="162695"/>
                    </a:lnTo>
                    <a:close/>
                    <a:moveTo>
                      <a:pt x="263105" y="162726"/>
                    </a:moveTo>
                    <a:cubicBezTo>
                      <a:pt x="263105" y="107128"/>
                      <a:pt x="218355" y="62378"/>
                      <a:pt x="162757" y="62378"/>
                    </a:cubicBezTo>
                    <a:cubicBezTo>
                      <a:pt x="107159" y="62378"/>
                      <a:pt x="62409" y="107128"/>
                      <a:pt x="62409" y="162726"/>
                    </a:cubicBezTo>
                    <a:cubicBezTo>
                      <a:pt x="62409" y="218324"/>
                      <a:pt x="107159" y="263074"/>
                      <a:pt x="162757" y="263074"/>
                    </a:cubicBezTo>
                    <a:cubicBezTo>
                      <a:pt x="218355" y="263074"/>
                      <a:pt x="263105" y="218324"/>
                      <a:pt x="263105" y="162726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1A4853F1-61D0-4D65-882E-664F500B9D83}"/>
                  </a:ext>
                </a:extLst>
              </p:cNvPr>
              <p:cNvSpPr/>
              <p:nvPr/>
            </p:nvSpPr>
            <p:spPr>
              <a:xfrm>
                <a:off x="10306310" y="1196762"/>
                <a:ext cx="325452" cy="325452"/>
              </a:xfrm>
              <a:custGeom>
                <a:avLst/>
                <a:gdLst>
                  <a:gd name="connsiteX0" fmla="*/ 325452 w 325452"/>
                  <a:gd name="connsiteY0" fmla="*/ 162726 h 325452"/>
                  <a:gd name="connsiteX1" fmla="*/ 162726 w 325452"/>
                  <a:gd name="connsiteY1" fmla="*/ 325452 h 325452"/>
                  <a:gd name="connsiteX2" fmla="*/ 0 w 325452"/>
                  <a:gd name="connsiteY2" fmla="*/ 162726 h 325452"/>
                  <a:gd name="connsiteX3" fmla="*/ 162726 w 325452"/>
                  <a:gd name="connsiteY3" fmla="*/ 0 h 325452"/>
                  <a:gd name="connsiteX4" fmla="*/ 325452 w 325452"/>
                  <a:gd name="connsiteY4" fmla="*/ 162726 h 325452"/>
                  <a:gd name="connsiteX5" fmla="*/ 162726 w 325452"/>
                  <a:gd name="connsiteY5" fmla="*/ 263074 h 325452"/>
                  <a:gd name="connsiteX6" fmla="*/ 263074 w 325452"/>
                  <a:gd name="connsiteY6" fmla="*/ 162726 h 325452"/>
                  <a:gd name="connsiteX7" fmla="*/ 162726 w 325452"/>
                  <a:gd name="connsiteY7" fmla="*/ 62378 h 325452"/>
                  <a:gd name="connsiteX8" fmla="*/ 62378 w 325452"/>
                  <a:gd name="connsiteY8" fmla="*/ 162726 h 325452"/>
                  <a:gd name="connsiteX9" fmla="*/ 162726 w 325452"/>
                  <a:gd name="connsiteY9" fmla="*/ 263074 h 32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452" h="325452">
                    <a:moveTo>
                      <a:pt x="325452" y="162726"/>
                    </a:moveTo>
                    <a:cubicBezTo>
                      <a:pt x="325452" y="252904"/>
                      <a:pt x="252904" y="325452"/>
                      <a:pt x="162726" y="325452"/>
                    </a:cubicBezTo>
                    <a:cubicBezTo>
                      <a:pt x="72549" y="325452"/>
                      <a:pt x="0" y="252904"/>
                      <a:pt x="0" y="162726"/>
                    </a:cubicBezTo>
                    <a:cubicBezTo>
                      <a:pt x="0" y="72549"/>
                      <a:pt x="72549" y="0"/>
                      <a:pt x="162726" y="0"/>
                    </a:cubicBezTo>
                    <a:cubicBezTo>
                      <a:pt x="252904" y="0"/>
                      <a:pt x="325452" y="72549"/>
                      <a:pt x="325452" y="162726"/>
                    </a:cubicBezTo>
                    <a:close/>
                    <a:moveTo>
                      <a:pt x="162726" y="263074"/>
                    </a:moveTo>
                    <a:cubicBezTo>
                      <a:pt x="218324" y="263074"/>
                      <a:pt x="263074" y="218324"/>
                      <a:pt x="263074" y="162726"/>
                    </a:cubicBezTo>
                    <a:cubicBezTo>
                      <a:pt x="263074" y="107128"/>
                      <a:pt x="218324" y="62378"/>
                      <a:pt x="162726" y="62378"/>
                    </a:cubicBezTo>
                    <a:cubicBezTo>
                      <a:pt x="107128" y="62378"/>
                      <a:pt x="62378" y="107128"/>
                      <a:pt x="62378" y="162726"/>
                    </a:cubicBezTo>
                    <a:cubicBezTo>
                      <a:pt x="62378" y="218324"/>
                      <a:pt x="107128" y="263074"/>
                      <a:pt x="162726" y="263074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615ADD22-F067-4099-8BF6-EAFA856F5FF0}"/>
                  </a:ext>
                </a:extLst>
              </p:cNvPr>
              <p:cNvSpPr/>
              <p:nvPr/>
            </p:nvSpPr>
            <p:spPr>
              <a:xfrm>
                <a:off x="10673831" y="1196762"/>
                <a:ext cx="277990" cy="325452"/>
              </a:xfrm>
              <a:custGeom>
                <a:avLst/>
                <a:gdLst>
                  <a:gd name="connsiteX0" fmla="*/ 233919 w 277990"/>
                  <a:gd name="connsiteY0" fmla="*/ 233919 h 325452"/>
                  <a:gd name="connsiteX1" fmla="*/ 277991 w 277990"/>
                  <a:gd name="connsiteY1" fmla="*/ 277991 h 325452"/>
                  <a:gd name="connsiteX2" fmla="*/ 162726 w 277990"/>
                  <a:gd name="connsiteY2" fmla="*/ 325452 h 325452"/>
                  <a:gd name="connsiteX3" fmla="*/ 0 w 277990"/>
                  <a:gd name="connsiteY3" fmla="*/ 162726 h 325452"/>
                  <a:gd name="connsiteX4" fmla="*/ 162726 w 277990"/>
                  <a:gd name="connsiteY4" fmla="*/ 0 h 325452"/>
                  <a:gd name="connsiteX5" fmla="*/ 277991 w 277990"/>
                  <a:gd name="connsiteY5" fmla="*/ 47462 h 325452"/>
                  <a:gd name="connsiteX6" fmla="*/ 233919 w 277990"/>
                  <a:gd name="connsiteY6" fmla="*/ 91533 h 325452"/>
                  <a:gd name="connsiteX7" fmla="*/ 162726 w 277990"/>
                  <a:gd name="connsiteY7" fmla="*/ 62378 h 325452"/>
                  <a:gd name="connsiteX8" fmla="*/ 62378 w 277990"/>
                  <a:gd name="connsiteY8" fmla="*/ 162726 h 325452"/>
                  <a:gd name="connsiteX9" fmla="*/ 162726 w 277990"/>
                  <a:gd name="connsiteY9" fmla="*/ 263074 h 325452"/>
                  <a:gd name="connsiteX10" fmla="*/ 233919 w 277990"/>
                  <a:gd name="connsiteY10" fmla="*/ 233919 h 32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7990" h="325452">
                    <a:moveTo>
                      <a:pt x="233919" y="233919"/>
                    </a:moveTo>
                    <a:lnTo>
                      <a:pt x="277991" y="277991"/>
                    </a:lnTo>
                    <a:cubicBezTo>
                      <a:pt x="248157" y="307146"/>
                      <a:pt x="207476" y="325452"/>
                      <a:pt x="162726" y="325452"/>
                    </a:cubicBezTo>
                    <a:cubicBezTo>
                      <a:pt x="72549" y="325452"/>
                      <a:pt x="0" y="252226"/>
                      <a:pt x="0" y="162726"/>
                    </a:cubicBezTo>
                    <a:cubicBezTo>
                      <a:pt x="0" y="73227"/>
                      <a:pt x="72549" y="0"/>
                      <a:pt x="162726" y="0"/>
                    </a:cubicBezTo>
                    <a:cubicBezTo>
                      <a:pt x="207476" y="0"/>
                      <a:pt x="248157" y="18307"/>
                      <a:pt x="277991" y="47462"/>
                    </a:cubicBezTo>
                    <a:lnTo>
                      <a:pt x="233919" y="91533"/>
                    </a:lnTo>
                    <a:cubicBezTo>
                      <a:pt x="215612" y="73227"/>
                      <a:pt x="190525" y="62378"/>
                      <a:pt x="162726" y="62378"/>
                    </a:cubicBezTo>
                    <a:cubicBezTo>
                      <a:pt x="107128" y="62378"/>
                      <a:pt x="62378" y="107128"/>
                      <a:pt x="62378" y="162726"/>
                    </a:cubicBezTo>
                    <a:cubicBezTo>
                      <a:pt x="62378" y="218324"/>
                      <a:pt x="107128" y="263074"/>
                      <a:pt x="162726" y="263074"/>
                    </a:cubicBezTo>
                    <a:cubicBezTo>
                      <a:pt x="190525" y="263074"/>
                      <a:pt x="215612" y="252226"/>
                      <a:pt x="233919" y="233919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DA76F1F4-EC4B-483D-B0E2-4AE37FF0476E}"/>
                  </a:ext>
                </a:extLst>
              </p:cNvPr>
              <p:cNvSpPr/>
              <p:nvPr/>
            </p:nvSpPr>
            <p:spPr>
              <a:xfrm>
                <a:off x="10996602" y="1196762"/>
                <a:ext cx="325483" cy="325483"/>
              </a:xfrm>
              <a:custGeom>
                <a:avLst/>
                <a:gdLst>
                  <a:gd name="connsiteX0" fmla="*/ 193916 w 325483"/>
                  <a:gd name="connsiteY0" fmla="*/ 62378 h 325483"/>
                  <a:gd name="connsiteX1" fmla="*/ 193916 w 325483"/>
                  <a:gd name="connsiteY1" fmla="*/ 325483 h 325483"/>
                  <a:gd name="connsiteX2" fmla="*/ 131537 w 325483"/>
                  <a:gd name="connsiteY2" fmla="*/ 325483 h 325483"/>
                  <a:gd name="connsiteX3" fmla="*/ 131537 w 325483"/>
                  <a:gd name="connsiteY3" fmla="*/ 62378 h 325483"/>
                  <a:gd name="connsiteX4" fmla="*/ 0 w 325483"/>
                  <a:gd name="connsiteY4" fmla="*/ 62378 h 325483"/>
                  <a:gd name="connsiteX5" fmla="*/ 0 w 325483"/>
                  <a:gd name="connsiteY5" fmla="*/ 0 h 325483"/>
                  <a:gd name="connsiteX6" fmla="*/ 325483 w 325483"/>
                  <a:gd name="connsiteY6" fmla="*/ 0 h 325483"/>
                  <a:gd name="connsiteX7" fmla="*/ 325483 w 325483"/>
                  <a:gd name="connsiteY7" fmla="*/ 62378 h 325483"/>
                  <a:gd name="connsiteX8" fmla="*/ 193946 w 325483"/>
                  <a:gd name="connsiteY8" fmla="*/ 62378 h 32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83" h="325483">
                    <a:moveTo>
                      <a:pt x="193916" y="62378"/>
                    </a:moveTo>
                    <a:lnTo>
                      <a:pt x="193916" y="325483"/>
                    </a:lnTo>
                    <a:lnTo>
                      <a:pt x="131537" y="325483"/>
                    </a:lnTo>
                    <a:lnTo>
                      <a:pt x="131537" y="62378"/>
                    </a:lnTo>
                    <a:lnTo>
                      <a:pt x="0" y="62378"/>
                    </a:lnTo>
                    <a:lnTo>
                      <a:pt x="0" y="0"/>
                    </a:lnTo>
                    <a:lnTo>
                      <a:pt x="325483" y="0"/>
                    </a:lnTo>
                    <a:lnTo>
                      <a:pt x="325483" y="62378"/>
                    </a:lnTo>
                    <a:lnTo>
                      <a:pt x="193946" y="62378"/>
                    </a:ln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D1093EA0-075F-484D-AE0D-7B39DA06817E}"/>
                  </a:ext>
                </a:extLst>
              </p:cNvPr>
              <p:cNvSpPr/>
              <p:nvPr/>
            </p:nvSpPr>
            <p:spPr>
              <a:xfrm>
                <a:off x="11373615" y="1196731"/>
                <a:ext cx="325452" cy="325483"/>
              </a:xfrm>
              <a:custGeom>
                <a:avLst/>
                <a:gdLst>
                  <a:gd name="connsiteX0" fmla="*/ 325452 w 325452"/>
                  <a:gd name="connsiteY0" fmla="*/ 0 h 325483"/>
                  <a:gd name="connsiteX1" fmla="*/ 325452 w 325452"/>
                  <a:gd name="connsiteY1" fmla="*/ 325483 h 325483"/>
                  <a:gd name="connsiteX2" fmla="*/ 263074 w 325452"/>
                  <a:gd name="connsiteY2" fmla="*/ 325483 h 325483"/>
                  <a:gd name="connsiteX3" fmla="*/ 263074 w 325452"/>
                  <a:gd name="connsiteY3" fmla="*/ 290226 h 325483"/>
                  <a:gd name="connsiteX4" fmla="*/ 162726 w 325452"/>
                  <a:gd name="connsiteY4" fmla="*/ 325483 h 325483"/>
                  <a:gd name="connsiteX5" fmla="*/ 0 w 325452"/>
                  <a:gd name="connsiteY5" fmla="*/ 162757 h 325483"/>
                  <a:gd name="connsiteX6" fmla="*/ 162726 w 325452"/>
                  <a:gd name="connsiteY6" fmla="*/ 31 h 325483"/>
                  <a:gd name="connsiteX7" fmla="*/ 263074 w 325452"/>
                  <a:gd name="connsiteY7" fmla="*/ 35288 h 325483"/>
                  <a:gd name="connsiteX8" fmla="*/ 263074 w 325452"/>
                  <a:gd name="connsiteY8" fmla="*/ 31 h 325483"/>
                  <a:gd name="connsiteX9" fmla="*/ 325452 w 325452"/>
                  <a:gd name="connsiteY9" fmla="*/ 31 h 325483"/>
                  <a:gd name="connsiteX10" fmla="*/ 162726 w 325452"/>
                  <a:gd name="connsiteY10" fmla="*/ 263105 h 325483"/>
                  <a:gd name="connsiteX11" fmla="*/ 263074 w 325452"/>
                  <a:gd name="connsiteY11" fmla="*/ 162757 h 325483"/>
                  <a:gd name="connsiteX12" fmla="*/ 162726 w 325452"/>
                  <a:gd name="connsiteY12" fmla="*/ 62409 h 325483"/>
                  <a:gd name="connsiteX13" fmla="*/ 62378 w 325452"/>
                  <a:gd name="connsiteY13" fmla="*/ 162757 h 325483"/>
                  <a:gd name="connsiteX14" fmla="*/ 162726 w 325452"/>
                  <a:gd name="connsiteY14" fmla="*/ 263105 h 32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5452" h="325483">
                    <a:moveTo>
                      <a:pt x="325452" y="0"/>
                    </a:moveTo>
                    <a:lnTo>
                      <a:pt x="325452" y="325483"/>
                    </a:lnTo>
                    <a:lnTo>
                      <a:pt x="263074" y="325483"/>
                    </a:lnTo>
                    <a:lnTo>
                      <a:pt x="263074" y="290226"/>
                    </a:lnTo>
                    <a:cubicBezTo>
                      <a:pt x="235275" y="312601"/>
                      <a:pt x="200696" y="325483"/>
                      <a:pt x="162726" y="325483"/>
                    </a:cubicBezTo>
                    <a:cubicBezTo>
                      <a:pt x="72549" y="325483"/>
                      <a:pt x="0" y="252934"/>
                      <a:pt x="0" y="162757"/>
                    </a:cubicBezTo>
                    <a:cubicBezTo>
                      <a:pt x="0" y="72580"/>
                      <a:pt x="72549" y="31"/>
                      <a:pt x="162726" y="31"/>
                    </a:cubicBezTo>
                    <a:cubicBezTo>
                      <a:pt x="200696" y="31"/>
                      <a:pt x="235275" y="12913"/>
                      <a:pt x="263074" y="35288"/>
                    </a:cubicBezTo>
                    <a:lnTo>
                      <a:pt x="263074" y="31"/>
                    </a:lnTo>
                    <a:lnTo>
                      <a:pt x="325452" y="31"/>
                    </a:lnTo>
                    <a:close/>
                    <a:moveTo>
                      <a:pt x="162726" y="263105"/>
                    </a:moveTo>
                    <a:cubicBezTo>
                      <a:pt x="218324" y="263105"/>
                      <a:pt x="263074" y="218355"/>
                      <a:pt x="263074" y="162757"/>
                    </a:cubicBezTo>
                    <a:cubicBezTo>
                      <a:pt x="263074" y="107159"/>
                      <a:pt x="218324" y="62409"/>
                      <a:pt x="162726" y="62409"/>
                    </a:cubicBezTo>
                    <a:cubicBezTo>
                      <a:pt x="107128" y="62409"/>
                      <a:pt x="62378" y="107159"/>
                      <a:pt x="62378" y="162757"/>
                    </a:cubicBezTo>
                    <a:cubicBezTo>
                      <a:pt x="62378" y="218355"/>
                      <a:pt x="107128" y="263105"/>
                      <a:pt x="162726" y="263105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8" name="Рисунок 40">
            <a:extLst>
              <a:ext uri="{FF2B5EF4-FFF2-40B4-BE49-F238E27FC236}">
                <a16:creationId xmlns:a16="http://schemas.microsoft.com/office/drawing/2014/main" id="{AC834397-70AA-4E9A-9834-3E9C4A4E4551}"/>
              </a:ext>
            </a:extLst>
          </p:cNvPr>
          <p:cNvGrpSpPr/>
          <p:nvPr/>
        </p:nvGrpSpPr>
        <p:grpSpPr>
          <a:xfrm>
            <a:off x="8578516" y="520617"/>
            <a:ext cx="1235208" cy="1234315"/>
            <a:chOff x="8578516" y="520617"/>
            <a:chExt cx="1235208" cy="1234315"/>
          </a:xfrm>
          <a:solidFill>
            <a:srgbClr val="335D5C"/>
          </a:solidFill>
        </p:grpSpPr>
        <p:grpSp>
          <p:nvGrpSpPr>
            <p:cNvPr id="19" name="Рисунок 40">
              <a:extLst>
                <a:ext uri="{FF2B5EF4-FFF2-40B4-BE49-F238E27FC236}">
                  <a16:creationId xmlns:a16="http://schemas.microsoft.com/office/drawing/2014/main" id="{97E0AE3D-1E0D-426A-B5E5-2D9BE8FB4BCB}"/>
                </a:ext>
              </a:extLst>
            </p:cNvPr>
            <p:cNvGrpSpPr/>
            <p:nvPr/>
          </p:nvGrpSpPr>
          <p:grpSpPr>
            <a:xfrm>
              <a:off x="8580950" y="632676"/>
              <a:ext cx="1120714" cy="1120714"/>
              <a:chOff x="8580950" y="632676"/>
              <a:chExt cx="1120714" cy="1120714"/>
            </a:xfrm>
            <a:solidFill>
              <a:srgbClr val="335D5C"/>
            </a:solidFill>
          </p:grpSpPr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88EE054A-E050-4CAF-8C5D-EEAC031B37D7}"/>
                  </a:ext>
                </a:extLst>
              </p:cNvPr>
              <p:cNvSpPr/>
              <p:nvPr/>
            </p:nvSpPr>
            <p:spPr>
              <a:xfrm>
                <a:off x="9574782" y="1626507"/>
                <a:ext cx="126883" cy="126883"/>
              </a:xfrm>
              <a:custGeom>
                <a:avLst/>
                <a:gdLst>
                  <a:gd name="connsiteX0" fmla="*/ 108299 w 126883"/>
                  <a:gd name="connsiteY0" fmla="*/ 18584 h 126883"/>
                  <a:gd name="connsiteX1" fmla="*/ 18584 w 126883"/>
                  <a:gd name="connsiteY1" fmla="*/ 18584 h 126883"/>
                  <a:gd name="connsiteX2" fmla="*/ 18584 w 126883"/>
                  <a:gd name="connsiteY2" fmla="*/ 108299 h 126883"/>
                  <a:gd name="connsiteX3" fmla="*/ 108299 w 126883"/>
                  <a:gd name="connsiteY3" fmla="*/ 108299 h 126883"/>
                  <a:gd name="connsiteX4" fmla="*/ 108299 w 126883"/>
                  <a:gd name="connsiteY4" fmla="*/ 18584 h 12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83" h="126883">
                    <a:moveTo>
                      <a:pt x="108299" y="18584"/>
                    </a:moveTo>
                    <a:cubicBezTo>
                      <a:pt x="83520" y="-6195"/>
                      <a:pt x="43363" y="-6195"/>
                      <a:pt x="18584" y="18584"/>
                    </a:cubicBezTo>
                    <a:cubicBezTo>
                      <a:pt x="-6195" y="43363"/>
                      <a:pt x="-6195" y="83520"/>
                      <a:pt x="18584" y="108299"/>
                    </a:cubicBezTo>
                    <a:cubicBezTo>
                      <a:pt x="43363" y="133078"/>
                      <a:pt x="83520" y="133078"/>
                      <a:pt x="108299" y="108299"/>
                    </a:cubicBezTo>
                    <a:cubicBezTo>
                      <a:pt x="133078" y="83520"/>
                      <a:pt x="133078" y="43363"/>
                      <a:pt x="108299" y="18584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A3D59CC9-19B2-4B71-8F35-53C79C0B783D}"/>
                  </a:ext>
                </a:extLst>
              </p:cNvPr>
              <p:cNvSpPr/>
              <p:nvPr/>
            </p:nvSpPr>
            <p:spPr>
              <a:xfrm>
                <a:off x="9450549" y="1502275"/>
                <a:ext cx="126883" cy="126883"/>
              </a:xfrm>
              <a:custGeom>
                <a:avLst/>
                <a:gdLst>
                  <a:gd name="connsiteX0" fmla="*/ 108299 w 126883"/>
                  <a:gd name="connsiteY0" fmla="*/ 18584 h 126883"/>
                  <a:gd name="connsiteX1" fmla="*/ 18584 w 126883"/>
                  <a:gd name="connsiteY1" fmla="*/ 18584 h 126883"/>
                  <a:gd name="connsiteX2" fmla="*/ 18584 w 126883"/>
                  <a:gd name="connsiteY2" fmla="*/ 108299 h 126883"/>
                  <a:gd name="connsiteX3" fmla="*/ 108299 w 126883"/>
                  <a:gd name="connsiteY3" fmla="*/ 108299 h 126883"/>
                  <a:gd name="connsiteX4" fmla="*/ 108299 w 126883"/>
                  <a:gd name="connsiteY4" fmla="*/ 18584 h 12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83" h="126883">
                    <a:moveTo>
                      <a:pt x="108299" y="18584"/>
                    </a:moveTo>
                    <a:cubicBezTo>
                      <a:pt x="83520" y="-6195"/>
                      <a:pt x="43363" y="-6195"/>
                      <a:pt x="18584" y="18584"/>
                    </a:cubicBezTo>
                    <a:cubicBezTo>
                      <a:pt x="-6195" y="43363"/>
                      <a:pt x="-6195" y="83520"/>
                      <a:pt x="18584" y="108299"/>
                    </a:cubicBezTo>
                    <a:cubicBezTo>
                      <a:pt x="43363" y="133078"/>
                      <a:pt x="83520" y="133078"/>
                      <a:pt x="108299" y="108299"/>
                    </a:cubicBezTo>
                    <a:cubicBezTo>
                      <a:pt x="133078" y="83520"/>
                      <a:pt x="133078" y="43363"/>
                      <a:pt x="108299" y="18584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B3FB63C4-3BFF-4E99-9CB8-AEE5000FEA66}"/>
                  </a:ext>
                </a:extLst>
              </p:cNvPr>
              <p:cNvSpPr/>
              <p:nvPr/>
            </p:nvSpPr>
            <p:spPr>
              <a:xfrm>
                <a:off x="9326316" y="1378042"/>
                <a:ext cx="126883" cy="126883"/>
              </a:xfrm>
              <a:custGeom>
                <a:avLst/>
                <a:gdLst>
                  <a:gd name="connsiteX0" fmla="*/ 108299 w 126883"/>
                  <a:gd name="connsiteY0" fmla="*/ 18584 h 126883"/>
                  <a:gd name="connsiteX1" fmla="*/ 18584 w 126883"/>
                  <a:gd name="connsiteY1" fmla="*/ 18584 h 126883"/>
                  <a:gd name="connsiteX2" fmla="*/ 18584 w 126883"/>
                  <a:gd name="connsiteY2" fmla="*/ 108299 h 126883"/>
                  <a:gd name="connsiteX3" fmla="*/ 108299 w 126883"/>
                  <a:gd name="connsiteY3" fmla="*/ 108299 h 126883"/>
                  <a:gd name="connsiteX4" fmla="*/ 108299 w 126883"/>
                  <a:gd name="connsiteY4" fmla="*/ 18584 h 12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83" h="126883">
                    <a:moveTo>
                      <a:pt x="108299" y="18584"/>
                    </a:moveTo>
                    <a:cubicBezTo>
                      <a:pt x="83520" y="-6195"/>
                      <a:pt x="43363" y="-6195"/>
                      <a:pt x="18584" y="18584"/>
                    </a:cubicBezTo>
                    <a:cubicBezTo>
                      <a:pt x="-6195" y="43363"/>
                      <a:pt x="-6195" y="83520"/>
                      <a:pt x="18584" y="108299"/>
                    </a:cubicBezTo>
                    <a:cubicBezTo>
                      <a:pt x="43363" y="133078"/>
                      <a:pt x="83520" y="133078"/>
                      <a:pt x="108299" y="108299"/>
                    </a:cubicBezTo>
                    <a:cubicBezTo>
                      <a:pt x="133078" y="83520"/>
                      <a:pt x="133078" y="43363"/>
                      <a:pt x="108299" y="18584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65151A66-53A9-4110-8538-99D5DB6709B4}"/>
                  </a:ext>
                </a:extLst>
              </p:cNvPr>
              <p:cNvSpPr/>
              <p:nvPr/>
            </p:nvSpPr>
            <p:spPr>
              <a:xfrm>
                <a:off x="9202083" y="1253809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E71BBEF8-3683-4409-A15E-11C3C1A9D8AD}"/>
                  </a:ext>
                </a:extLst>
              </p:cNvPr>
              <p:cNvSpPr/>
              <p:nvPr/>
            </p:nvSpPr>
            <p:spPr>
              <a:xfrm>
                <a:off x="9077851" y="1129576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245A1EF5-CE40-4F7D-A6E4-876748DDF808}"/>
                  </a:ext>
                </a:extLst>
              </p:cNvPr>
              <p:cNvSpPr/>
              <p:nvPr/>
            </p:nvSpPr>
            <p:spPr>
              <a:xfrm>
                <a:off x="8953618" y="1005343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96B1F3F4-DBA8-4F0B-88BB-F7BCA67DB994}"/>
                  </a:ext>
                </a:extLst>
              </p:cNvPr>
              <p:cNvSpPr/>
              <p:nvPr/>
            </p:nvSpPr>
            <p:spPr>
              <a:xfrm>
                <a:off x="8829385" y="881110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001B2EC3-6108-4870-A019-3B2E307D8B34}"/>
                  </a:ext>
                </a:extLst>
              </p:cNvPr>
              <p:cNvSpPr/>
              <p:nvPr/>
            </p:nvSpPr>
            <p:spPr>
              <a:xfrm>
                <a:off x="8705152" y="756878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ADA229E4-369A-4B83-938D-3E38F9DFFBA9}"/>
                  </a:ext>
                </a:extLst>
              </p:cNvPr>
              <p:cNvSpPr/>
              <p:nvPr/>
            </p:nvSpPr>
            <p:spPr>
              <a:xfrm>
                <a:off x="8580950" y="632676"/>
                <a:ext cx="126914" cy="126914"/>
              </a:xfrm>
              <a:custGeom>
                <a:avLst/>
                <a:gdLst>
                  <a:gd name="connsiteX0" fmla="*/ 126914 w 126914"/>
                  <a:gd name="connsiteY0" fmla="*/ 63457 h 126914"/>
                  <a:gd name="connsiteX1" fmla="*/ 63457 w 126914"/>
                  <a:gd name="connsiteY1" fmla="*/ 126914 h 126914"/>
                  <a:gd name="connsiteX2" fmla="*/ 0 w 126914"/>
                  <a:gd name="connsiteY2" fmla="*/ 63457 h 126914"/>
                  <a:gd name="connsiteX3" fmla="*/ 63457 w 126914"/>
                  <a:gd name="connsiteY3" fmla="*/ 0 h 126914"/>
                  <a:gd name="connsiteX4" fmla="*/ 126914 w 126914"/>
                  <a:gd name="connsiteY4" fmla="*/ 63457 h 12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914" h="126914">
                    <a:moveTo>
                      <a:pt x="126914" y="63457"/>
                    </a:moveTo>
                    <a:cubicBezTo>
                      <a:pt x="126914" y="98503"/>
                      <a:pt x="98503" y="126914"/>
                      <a:pt x="63457" y="126914"/>
                    </a:cubicBezTo>
                    <a:cubicBezTo>
                      <a:pt x="28411" y="126914"/>
                      <a:pt x="0" y="98503"/>
                      <a:pt x="0" y="63457"/>
                    </a:cubicBezTo>
                    <a:cubicBezTo>
                      <a:pt x="0" y="28411"/>
                      <a:pt x="28411" y="0"/>
                      <a:pt x="63457" y="0"/>
                    </a:cubicBezTo>
                    <a:cubicBezTo>
                      <a:pt x="98503" y="0"/>
                      <a:pt x="126914" y="28411"/>
                      <a:pt x="126914" y="63457"/>
                    </a:cubicBezTo>
                    <a:close/>
                  </a:path>
                </a:pathLst>
              </a:custGeom>
              <a:solidFill>
                <a:srgbClr val="335D5C"/>
              </a:solidFill>
              <a:ln w="30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A79EEE50-8F97-4337-BB5F-6D2AE9B0A1E8}"/>
                </a:ext>
              </a:extLst>
            </p:cNvPr>
            <p:cNvSpPr/>
            <p:nvPr/>
          </p:nvSpPr>
          <p:spPr>
            <a:xfrm>
              <a:off x="8578516" y="520617"/>
              <a:ext cx="1235208" cy="1234315"/>
            </a:xfrm>
            <a:custGeom>
              <a:avLst/>
              <a:gdLst>
                <a:gd name="connsiteX0" fmla="*/ 1230432 w 1235208"/>
                <a:gd name="connsiteY0" fmla="*/ 1234315 h 1234315"/>
                <a:gd name="connsiteX1" fmla="*/ 1194003 w 1235208"/>
                <a:gd name="connsiteY1" fmla="*/ 1233730 h 1234315"/>
                <a:gd name="connsiteX2" fmla="*/ 1198195 w 1235208"/>
                <a:gd name="connsiteY2" fmla="*/ 871448 h 1234315"/>
                <a:gd name="connsiteX3" fmla="*/ 915551 w 1235208"/>
                <a:gd name="connsiteY3" fmla="*/ 875948 h 1234315"/>
                <a:gd name="connsiteX4" fmla="*/ 920050 w 1235208"/>
                <a:gd name="connsiteY4" fmla="*/ 593303 h 1234315"/>
                <a:gd name="connsiteX5" fmla="*/ 637437 w 1235208"/>
                <a:gd name="connsiteY5" fmla="*/ 597772 h 1234315"/>
                <a:gd name="connsiteX6" fmla="*/ 641905 w 1235208"/>
                <a:gd name="connsiteY6" fmla="*/ 315159 h 1234315"/>
                <a:gd name="connsiteX7" fmla="*/ 359292 w 1235208"/>
                <a:gd name="connsiteY7" fmla="*/ 319658 h 1234315"/>
                <a:gd name="connsiteX8" fmla="*/ 363761 w 1235208"/>
                <a:gd name="connsiteY8" fmla="*/ 37014 h 1234315"/>
                <a:gd name="connsiteX9" fmla="*/ 586 w 1235208"/>
                <a:gd name="connsiteY9" fmla="*/ 41205 h 1234315"/>
                <a:gd name="connsiteX10" fmla="*/ 0 w 1235208"/>
                <a:gd name="connsiteY10" fmla="*/ 4777 h 1234315"/>
                <a:gd name="connsiteX11" fmla="*/ 400775 w 1235208"/>
                <a:gd name="connsiteY11" fmla="*/ 0 h 1234315"/>
                <a:gd name="connsiteX12" fmla="*/ 396306 w 1235208"/>
                <a:gd name="connsiteY12" fmla="*/ 282644 h 1234315"/>
                <a:gd name="connsiteX13" fmla="*/ 678920 w 1235208"/>
                <a:gd name="connsiteY13" fmla="*/ 278145 h 1234315"/>
                <a:gd name="connsiteX14" fmla="*/ 674451 w 1235208"/>
                <a:gd name="connsiteY14" fmla="*/ 560758 h 1234315"/>
                <a:gd name="connsiteX15" fmla="*/ 957064 w 1235208"/>
                <a:gd name="connsiteY15" fmla="*/ 556289 h 1234315"/>
                <a:gd name="connsiteX16" fmla="*/ 952595 w 1235208"/>
                <a:gd name="connsiteY16" fmla="*/ 838903 h 1234315"/>
                <a:gd name="connsiteX17" fmla="*/ 1235209 w 1235208"/>
                <a:gd name="connsiteY17" fmla="*/ 834434 h 1234315"/>
                <a:gd name="connsiteX18" fmla="*/ 1230432 w 1235208"/>
                <a:gd name="connsiteY18" fmla="*/ 1234315 h 123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5208" h="1234315">
                  <a:moveTo>
                    <a:pt x="1230432" y="1234315"/>
                  </a:moveTo>
                  <a:lnTo>
                    <a:pt x="1194003" y="1233730"/>
                  </a:lnTo>
                  <a:lnTo>
                    <a:pt x="1198195" y="871448"/>
                  </a:lnTo>
                  <a:lnTo>
                    <a:pt x="915551" y="875948"/>
                  </a:lnTo>
                  <a:lnTo>
                    <a:pt x="920050" y="593303"/>
                  </a:lnTo>
                  <a:lnTo>
                    <a:pt x="637437" y="597772"/>
                  </a:lnTo>
                  <a:lnTo>
                    <a:pt x="641905" y="315159"/>
                  </a:lnTo>
                  <a:lnTo>
                    <a:pt x="359292" y="319658"/>
                  </a:lnTo>
                  <a:lnTo>
                    <a:pt x="363761" y="37014"/>
                  </a:lnTo>
                  <a:lnTo>
                    <a:pt x="586" y="41205"/>
                  </a:lnTo>
                  <a:lnTo>
                    <a:pt x="0" y="4777"/>
                  </a:lnTo>
                  <a:lnTo>
                    <a:pt x="400775" y="0"/>
                  </a:lnTo>
                  <a:lnTo>
                    <a:pt x="396306" y="282644"/>
                  </a:lnTo>
                  <a:lnTo>
                    <a:pt x="678920" y="278145"/>
                  </a:lnTo>
                  <a:lnTo>
                    <a:pt x="674451" y="560758"/>
                  </a:lnTo>
                  <a:lnTo>
                    <a:pt x="957064" y="556289"/>
                  </a:lnTo>
                  <a:lnTo>
                    <a:pt x="952595" y="838903"/>
                  </a:lnTo>
                  <a:lnTo>
                    <a:pt x="1235209" y="834434"/>
                  </a:lnTo>
                  <a:lnTo>
                    <a:pt x="1230432" y="1234315"/>
                  </a:lnTo>
                  <a:close/>
                </a:path>
              </a:pathLst>
            </a:custGeom>
            <a:solidFill>
              <a:srgbClr val="335D5C"/>
            </a:solidFill>
            <a:ln w="30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2" name="Объект 2">
            <a:extLst>
              <a:ext uri="{FF2B5EF4-FFF2-40B4-BE49-F238E27FC236}">
                <a16:creationId xmlns:a16="http://schemas.microsoft.com/office/drawing/2014/main" id="{DDD52373-FAF0-4CCB-9AC3-789A8B246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208" y="2131567"/>
            <a:ext cx="5257800" cy="4351338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ru-RU" dirty="0"/>
              <a:t>Продолжение реализации комплексной системы мотивации для волонтеров региона в 2024 году.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/>
              <a:t>Программа будет расширена – появятся варианты наград за разные ступени.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/>
              <a:t>Отдельное поощрение для организаторов волонтерской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63122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BE158DF-FBEF-4F32-AB94-D2BA0D898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27" y="753"/>
            <a:ext cx="12468727" cy="701365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EDDED-FA0C-451E-9C7C-2AEB98FC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923671-C06A-44B1-8297-BF80370C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8E5C66-F603-45BE-89ED-77FA4BFB142E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rgbClr val="E7B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C3D2E5-81EF-4E3A-84AF-BD6DC46C2C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7F56F-2EA5-4955-82A1-EB6B86F3B0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576" y="365125"/>
            <a:ext cx="5523818" cy="1976049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0C4945B9-F67B-441C-AD16-3D6591F0151F}"/>
              </a:ext>
            </a:extLst>
          </p:cNvPr>
          <p:cNvSpPr txBox="1">
            <a:spLocks/>
          </p:cNvSpPr>
          <p:nvPr/>
        </p:nvSpPr>
        <p:spPr>
          <a:xfrm>
            <a:off x="574230" y="258486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Формирование волонтерского корпуса для обучения граждан пенсионного возраста информационно-коммуникационных технологий, а также использование услуг электронных сервисов.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Обучение волонтеров: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Вебинары: </a:t>
            </a:r>
            <a:r>
              <a:rPr lang="ru-RU" dirty="0"/>
              <a:t>февраль – март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Профильная смена: </a:t>
            </a:r>
            <a:r>
              <a:rPr lang="ru-RU" dirty="0"/>
              <a:t>с 21 по 27 марта.</a:t>
            </a:r>
          </a:p>
        </p:txBody>
      </p:sp>
    </p:spTree>
    <p:extLst>
      <p:ext uri="{BB962C8B-B14F-4D97-AF65-F5344CB8AC3E}">
        <p14:creationId xmlns:p14="http://schemas.microsoft.com/office/powerpoint/2010/main" val="199850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C3F21B-1775-4B3B-B50F-8CA37B46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011" y="0"/>
            <a:ext cx="1029102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036115-40F4-4A21-B53B-0DAAEF8A9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35499" y="2054547"/>
            <a:ext cx="12192000" cy="156601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501C6E-7842-47BE-9573-77706B1A58AE}"/>
              </a:ext>
            </a:extLst>
          </p:cNvPr>
          <p:cNvSpPr/>
          <p:nvPr/>
        </p:nvSpPr>
        <p:spPr>
          <a:xfrm>
            <a:off x="6562472" y="-36512"/>
            <a:ext cx="5629528" cy="689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AA26EB0-D837-4F6E-A74F-B2D915AB0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38" y="202937"/>
            <a:ext cx="4261695" cy="134753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219364-A0E6-4E68-AF62-68BBF58B46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AA471D-31DC-400F-9AF1-7E0D1F9A43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0514381A-EFD4-4A25-BDCA-9E26B9E54ECC}"/>
              </a:ext>
            </a:extLst>
          </p:cNvPr>
          <p:cNvSpPr txBox="1">
            <a:spLocks/>
          </p:cNvSpPr>
          <p:nvPr/>
        </p:nvSpPr>
        <p:spPr>
          <a:xfrm>
            <a:off x="6461208" y="213156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Заявочный этап с 6 марта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Обновлен формат Премии.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Возможность реализации муниципальных конкурсов, используя функционал Премии.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Функционирует клуб </a:t>
            </a:r>
            <a:r>
              <a:rPr lang="en-US" dirty="0"/>
              <a:t>#</a:t>
            </a:r>
            <a:r>
              <a:rPr lang="ru-RU" dirty="0"/>
              <a:t>МЫВМЕСТЕ, куда входят участники конкурса прошлых лет.</a:t>
            </a:r>
          </a:p>
        </p:txBody>
      </p:sp>
    </p:spTree>
    <p:extLst>
      <p:ext uri="{BB962C8B-B14F-4D97-AF65-F5344CB8AC3E}">
        <p14:creationId xmlns:p14="http://schemas.microsoft.com/office/powerpoint/2010/main" val="3099468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4AE38-416F-490B-9C2B-FCB090F2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318D44-589F-4203-A29D-3B0069242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09" y="0"/>
            <a:ext cx="9143999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A8084-991A-4F38-AF32-D89CB8FB2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41204D-07B6-485F-8AB0-65078109E869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1FE53-0778-4787-8773-34C52338B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C78FB3-02AC-431B-9B2E-0B0F7EEAD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485442"/>
            <a:ext cx="4560058" cy="169068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42963BE5-74E5-43C6-BDC3-9D15378FACBB}"/>
              </a:ext>
            </a:extLst>
          </p:cNvPr>
          <p:cNvSpPr txBox="1">
            <a:spLocks/>
          </p:cNvSpPr>
          <p:nvPr/>
        </p:nvSpPr>
        <p:spPr>
          <a:xfrm>
            <a:off x="706215" y="2506202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Голосование традиционно проходит в 13 муниципальных образованиях области в период с 15 марта по 30 апреля 2024 года.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Формируется волонтёрский корпус, в который войдет не менее 500 волонтеров Оренбургской области.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38A07C-D4C0-4BCC-BB03-F6E3188939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6835DC-319E-4766-9AC4-BE3146CB5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4677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D48CC-9808-4565-A9C5-342E0EA25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35499" y="2054547"/>
            <a:ext cx="12192000" cy="15660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A8E4E7-108F-4241-9BD8-599DFD497FB4}"/>
              </a:ext>
            </a:extLst>
          </p:cNvPr>
          <p:cNvSpPr/>
          <p:nvPr/>
        </p:nvSpPr>
        <p:spPr>
          <a:xfrm>
            <a:off x="6562472" y="-36512"/>
            <a:ext cx="5629528" cy="6894512"/>
          </a:xfrm>
          <a:prstGeom prst="rect">
            <a:avLst/>
          </a:prstGeom>
          <a:solidFill>
            <a:srgbClr val="335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42F3CE-09A8-4096-B6C4-EA821C2FA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E0B40-7D84-4FE0-A926-42D467E10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04" y="473994"/>
            <a:ext cx="3990975" cy="1316563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3F9F66CA-1BA5-4CCC-A907-342189B1E304}"/>
              </a:ext>
            </a:extLst>
          </p:cNvPr>
          <p:cNvSpPr txBox="1">
            <a:spLocks/>
          </p:cNvSpPr>
          <p:nvPr/>
        </p:nvSpPr>
        <p:spPr>
          <a:xfrm>
            <a:off x="6661847" y="216931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Всемирные Игры Дружбы 2024 года пройдут в период с 15 по 29 сентября в городе Москва и Екатеринбург.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В программу влачено 33 летних вида спорта.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Для реализации проекта привлекается 7500 волонтеров.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Старт заявочного этапа 6 марта.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Оренбургская область – центр подготовки волонтеров.</a:t>
            </a:r>
          </a:p>
        </p:txBody>
      </p:sp>
    </p:spTree>
    <p:extLst>
      <p:ext uri="{BB962C8B-B14F-4D97-AF65-F5344CB8AC3E}">
        <p14:creationId xmlns:p14="http://schemas.microsoft.com/office/powerpoint/2010/main" val="1150853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D59C02-68C0-4D24-906F-3D63DBF2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2762DB-9494-4871-AD5C-CCC8AE94E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1BADCEF-323C-4E78-AA35-3B9810B43BCE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2F7C55-BAC2-445F-97FA-F01832A46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023" y="485316"/>
            <a:ext cx="4715377" cy="878774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479CBCFB-8BAD-438E-9484-EFCCECBF3527}"/>
              </a:ext>
            </a:extLst>
          </p:cNvPr>
          <p:cNvSpPr txBox="1">
            <a:spLocks/>
          </p:cNvSpPr>
          <p:nvPr/>
        </p:nvSpPr>
        <p:spPr>
          <a:xfrm>
            <a:off x="585899" y="184940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46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Международная форум-выставка продлена до июля 2024 года.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Более 30 волонтеров Оренбурга успели побывать на данном мероприятии в качестве волонтеров –экспонентов.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Для волонтёров организованы все необходимые сервисы, включая трансфер.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BB6D68-7C1E-4426-9227-992C734150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3CCF1F-048C-4158-B2F2-6B84E41722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8AB53-B579-4AE0-B939-37E3FB31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Добровольчество в цифрах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A4769E2-EC12-4A36-B56B-ACBDA3A7B9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228684"/>
              </p:ext>
            </p:extLst>
          </p:nvPr>
        </p:nvGraphicFramePr>
        <p:xfrm>
          <a:off x="533400" y="1828799"/>
          <a:ext cx="5562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A38A54D3-8BD5-4C16-A2E6-0DD482716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897502"/>
              </p:ext>
            </p:extLst>
          </p:nvPr>
        </p:nvGraphicFramePr>
        <p:xfrm>
          <a:off x="6181725" y="1828798"/>
          <a:ext cx="5562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748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404604-1840-4CCE-965C-539E0F4E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53" y="0"/>
            <a:ext cx="1029102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37ECA-8418-4D93-A4F5-D68CFBC54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60F2D5-3B2C-4ED0-BEEB-79FB0B94F282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rgbClr val="335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B26D8-1145-414C-9126-816ADEB251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AA5FD-A1CC-4243-93FD-97807148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Региональные конкурсы.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1CBF8-D60A-4EFE-91BC-2DDF292FE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Формат проведения конкурсов в сфере добровольчества для организаторов добровольческой деятельности (организаций) изменен в пользую постоянного рейтингового формата.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Срок запуска конкурсов: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Март- апрель  2024 года.</a:t>
            </a:r>
          </a:p>
        </p:txBody>
      </p:sp>
    </p:spTree>
    <p:extLst>
      <p:ext uri="{BB962C8B-B14F-4D97-AF65-F5344CB8AC3E}">
        <p14:creationId xmlns:p14="http://schemas.microsoft.com/office/powerpoint/2010/main" val="137060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223BF5-B38D-479D-899D-AB98CE072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899" y="3392488"/>
            <a:ext cx="711877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125A9-A41C-48F3-ADB8-0B02C3D5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189" y="3392488"/>
            <a:ext cx="6515362" cy="2021490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234642"/>
                </a:solidFill>
              </a:rPr>
              <a:t>Основные проекты в сфере добровольчества (</a:t>
            </a:r>
            <a:r>
              <a:rPr lang="ru-RU" sz="4000" dirty="0" err="1">
                <a:solidFill>
                  <a:srgbClr val="234642"/>
                </a:solidFill>
              </a:rPr>
              <a:t>волонтерства</a:t>
            </a:r>
            <a:r>
              <a:rPr lang="ru-RU" sz="4000" dirty="0">
                <a:solidFill>
                  <a:srgbClr val="234642"/>
                </a:solidFill>
              </a:rPr>
              <a:t>) в 2024 году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D4EA8C-BDC5-4CD3-825A-AA30535EED2C}"/>
              </a:ext>
            </a:extLst>
          </p:cNvPr>
          <p:cNvGrpSpPr/>
          <p:nvPr/>
        </p:nvGrpSpPr>
        <p:grpSpPr>
          <a:xfrm>
            <a:off x="6988484" y="445404"/>
            <a:ext cx="4706165" cy="733161"/>
            <a:chOff x="2504129" y="564389"/>
            <a:chExt cx="4864031" cy="75775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EDC66E4-8F2D-48D9-8D8A-B6AA3FF5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6781" y="564389"/>
              <a:ext cx="2481379" cy="75775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2C77733-7CD2-4048-942D-FA7E334B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04129" y="564389"/>
              <a:ext cx="1878377" cy="75775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DECA7D-A755-43EF-A26C-158B6336E3BB}"/>
              </a:ext>
            </a:extLst>
          </p:cNvPr>
          <p:cNvSpPr txBox="1"/>
          <p:nvPr/>
        </p:nvSpPr>
        <p:spPr>
          <a:xfrm>
            <a:off x="816189" y="5521193"/>
            <a:ext cx="626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E7BC6E"/>
                </a:solidFill>
                <a:latin typeface="+mj-lt"/>
              </a:rPr>
              <a:t>Кубичек Сергей Владимирович </a:t>
            </a:r>
          </a:p>
          <a:p>
            <a:r>
              <a:rPr lang="ru-RU" sz="2000" dirty="0">
                <a:solidFill>
                  <a:srgbClr val="234642"/>
                </a:solidFill>
              </a:rPr>
              <a:t>– начальник отдела реализации добровольческих инициатив ГАУ «</a:t>
            </a:r>
            <a:r>
              <a:rPr lang="ru-RU" sz="2000" dirty="0" err="1">
                <a:solidFill>
                  <a:srgbClr val="234642"/>
                </a:solidFill>
              </a:rPr>
              <a:t>РАМПиП</a:t>
            </a:r>
            <a:r>
              <a:rPr lang="ru-RU" sz="2000" dirty="0">
                <a:solidFill>
                  <a:srgbClr val="234642"/>
                </a:solidFill>
              </a:rPr>
              <a:t>» Оренбургской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5666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8AB53-B579-4AE0-B939-37E3FB31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Добровольчество в цифрах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A4769E2-EC12-4A36-B56B-ACBDA3A7B9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977558"/>
              </p:ext>
            </p:extLst>
          </p:nvPr>
        </p:nvGraphicFramePr>
        <p:xfrm>
          <a:off x="533400" y="1828799"/>
          <a:ext cx="5562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A38A54D3-8BD5-4C16-A2E6-0DD482716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851748"/>
              </p:ext>
            </p:extLst>
          </p:nvPr>
        </p:nvGraphicFramePr>
        <p:xfrm>
          <a:off x="6181725" y="1828798"/>
          <a:ext cx="5562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3984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9FD3A1-DBA0-4E47-BB72-2723BDAB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30" y="0"/>
            <a:ext cx="1028499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0D716A-B84C-43D1-BD4B-05126DF3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1CC1F6-6E50-4479-BE10-7FC439941070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38D66-8ACD-41E1-BD73-3CF63550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законодательстве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72F109-8C1A-4704-9014-C21309DC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6" y="1825625"/>
            <a:ext cx="539115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i="0" u="none" strike="noStrike" baseline="0" dirty="0"/>
              <a:t>Согласно последним изменениям в 135-ФЗ «О благотворительной деятельности и добровольчестве», органы федеральной, региональной и муниципальной власти обязаны систематизировать оказываемые ими конкретные меры поддержки волонтерской деятельности, определить их перечень и разместить в ЕИС «ДОБРО.РФ»(с помощью сервиса </a:t>
            </a:r>
            <a:r>
              <a:rPr lang="ru-RU" sz="1800" i="0" u="none" strike="noStrike" baseline="0" dirty="0" err="1"/>
              <a:t>Добро.Навигатор</a:t>
            </a:r>
            <a:r>
              <a:rPr lang="ru-RU" sz="1800" i="0" u="none" strike="noStrike" baseline="0" dirty="0"/>
              <a:t>)</a:t>
            </a:r>
          </a:p>
          <a:p>
            <a:pPr marL="0" indent="0">
              <a:buNone/>
            </a:pPr>
            <a:r>
              <a:rPr lang="ru-RU" sz="1800" b="1" i="0" u="none" strike="noStrike" baseline="0" dirty="0"/>
              <a:t>Формы поддержки участников добровольческой деятельности:</a:t>
            </a:r>
          </a:p>
          <a:p>
            <a:r>
              <a:rPr lang="ru-RU" sz="1800" i="0" u="none" strike="noStrike" baseline="0" dirty="0"/>
              <a:t>Финансовая поддержка (гранты, субсидии)</a:t>
            </a:r>
          </a:p>
          <a:p>
            <a:r>
              <a:rPr lang="ru-RU" sz="1800" i="0" u="none" strike="noStrike" baseline="0" dirty="0"/>
              <a:t>Организационная поддержка</a:t>
            </a:r>
          </a:p>
          <a:p>
            <a:r>
              <a:rPr lang="ru-RU" sz="1800" i="0" u="none" strike="noStrike" baseline="0" dirty="0"/>
              <a:t>Информационная поддержка</a:t>
            </a:r>
          </a:p>
          <a:p>
            <a:r>
              <a:rPr lang="ru-RU" sz="1800" i="0" u="none" strike="noStrike" baseline="0" dirty="0"/>
              <a:t>Консультационная поддержка</a:t>
            </a:r>
          </a:p>
          <a:p>
            <a:r>
              <a:rPr lang="ru-RU" sz="1800" i="0" u="none" strike="noStrike" baseline="0" dirty="0"/>
              <a:t>Имущественная поддержка (предоставление помещений)</a:t>
            </a:r>
          </a:p>
          <a:p>
            <a:r>
              <a:rPr lang="ru-RU" sz="1800" i="0" u="none" strike="noStrike" baseline="0" dirty="0"/>
              <a:t>Методическая поддержка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70F2EB-93E7-491F-8AFA-B667ED8E17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A75832-EB49-4A18-98F2-0047CB8B73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1047D9-0E82-4BC1-AC3D-C5DD60300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374" y="0"/>
            <a:ext cx="1028499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059BFD-1266-4E1A-9E5E-24309D48E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35499" y="2054547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0BD760-EFBB-45B1-A4D3-067C07267D82}"/>
              </a:ext>
            </a:extLst>
          </p:cNvPr>
          <p:cNvSpPr/>
          <p:nvPr/>
        </p:nvSpPr>
        <p:spPr>
          <a:xfrm>
            <a:off x="6562472" y="-36512"/>
            <a:ext cx="5629528" cy="689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977340-3C95-4EF1-87B2-C47A4A4E39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02E6C-0D25-40E2-9305-E8B3E9B7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026" y="365125"/>
            <a:ext cx="5257800" cy="1325563"/>
          </a:xfrm>
        </p:spPr>
        <p:txBody>
          <a:bodyPr/>
          <a:lstStyle/>
          <a:p>
            <a:r>
              <a:rPr lang="ru-RU" dirty="0"/>
              <a:t>Муниципальные ресурсные центры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4C9E9-A7F2-4863-9E6B-050F5F312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472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 2020 года на территории Оренбургской области функционирует сеть из </a:t>
            </a:r>
            <a:r>
              <a:rPr lang="ru-RU" dirty="0">
                <a:solidFill>
                  <a:srgbClr val="E7BC6E"/>
                </a:solidFill>
              </a:rPr>
              <a:t>42</a:t>
            </a:r>
            <a:r>
              <a:rPr lang="ru-RU" dirty="0"/>
              <a:t> муниципальных ресурсных центров, целью которых является вовлечение детей, молодёжи и активных граждан различного возраста в реализацию Национальных проектов, федеральных программ и проектов в сфере добровольчества.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23FDE7-21F5-4F30-B27E-5EB1B978A1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1428A-93B1-4F54-AE6E-42A0656D3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19" y="0"/>
            <a:ext cx="1028499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59211-0832-48DE-BF02-ECF1A6D12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8DD46A-DF79-499B-9087-D41AA73C3124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EED4D0-8C43-42D2-9FAD-92CE3A4FFB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50F2A-2ECD-46C6-8394-A289CAA8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Студенческие волонтерские центры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79842-346E-4EFE-9336-9A5814882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 2022 года на территории области функционирует сеть из </a:t>
            </a:r>
            <a:r>
              <a:rPr lang="ru-RU" dirty="0">
                <a:solidFill>
                  <a:srgbClr val="E7BC6E"/>
                </a:solidFill>
              </a:rPr>
              <a:t>56</a:t>
            </a:r>
            <a:r>
              <a:rPr lang="ru-RU" dirty="0"/>
              <a:t> студенческих волонтерских центров, основной целью которых является популяризация добровольчества, организация проведения мероприятия, направленных на решение социально-значимых задач в регионе.</a:t>
            </a:r>
          </a:p>
          <a:p>
            <a:pPr marL="0" indent="0">
              <a:buNone/>
            </a:pPr>
            <a:r>
              <a:rPr lang="ru-RU" dirty="0"/>
              <a:t>ФГБОУ ВО «ОГПУ» - пилотный ВУЗ по реализации образовательного модуля «Обучение служением».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7D8EFF-2DC5-4DCE-90BE-F796CD0D13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F529AC-C77A-4A12-AC81-D63FB0A16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40555"/>
            <a:ext cx="3187890" cy="1171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340D82-E4B4-4076-AC1A-577A8B977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2145" y="1023582"/>
            <a:ext cx="9395515" cy="538837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556CDFB-D441-4F2D-9468-0B366CA4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85" y="5543841"/>
            <a:ext cx="3296653" cy="973604"/>
          </a:xfrm>
        </p:spPr>
        <p:txBody>
          <a:bodyPr>
            <a:noAutofit/>
          </a:bodyPr>
          <a:lstStyle/>
          <a:p>
            <a:pPr algn="r"/>
            <a:r>
              <a:rPr lang="ru-RU" sz="3200" dirty="0"/>
              <a:t>Пр-173 ГС п. 15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584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8559D-F55D-4D9E-B208-CA559E5D9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40555"/>
            <a:ext cx="3187890" cy="1171550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75F6B22-2442-44AF-B9CB-C706E5A08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20030"/>
              </p:ext>
            </p:extLst>
          </p:nvPr>
        </p:nvGraphicFramePr>
        <p:xfrm>
          <a:off x="838200" y="1661360"/>
          <a:ext cx="11021704" cy="531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699">
                  <a:extLst>
                    <a:ext uri="{9D8B030D-6E8A-4147-A177-3AD203B41FA5}">
                      <a16:colId xmlns:a16="http://schemas.microsoft.com/office/drawing/2014/main" val="1223245797"/>
                    </a:ext>
                  </a:extLst>
                </a:gridCol>
                <a:gridCol w="6974005">
                  <a:extLst>
                    <a:ext uri="{9D8B030D-6E8A-4147-A177-3AD203B41FA5}">
                      <a16:colId xmlns:a16="http://schemas.microsoft.com/office/drawing/2014/main" val="3185838384"/>
                    </a:ext>
                  </a:extLst>
                </a:gridCol>
              </a:tblGrid>
              <a:tr h="46363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Акселерация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Акселерация 3.0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725610"/>
                  </a:ext>
                </a:extLst>
              </a:tr>
              <a:tr h="1404551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МАУК «Молодёжный центр» г. Новотроицка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Университетский колледж ФГБОУ ВО «ОГУ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ФГБОУ ВО «ОГУ»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МБУК «Централизованная библиотечно-клубная система» Красногвардейского района;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ФГБОУ ВО «ОГАУ»;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 «Районная публичная библиотека им. А. Герцена» Абдулинской городской округ;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ФГБОУ ВО «ОГПУ»;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 ДО «ДЮЦ» Ясненский городской округ;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МБУК «</a:t>
                      </a:r>
                      <a:r>
                        <a:rPr lang="ru-RU" dirty="0" err="1">
                          <a:solidFill>
                            <a:srgbClr val="234642"/>
                          </a:solidFill>
                        </a:rPr>
                        <a:t>Межпоселенческая</a:t>
                      </a: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 централизованная библиотечная систем; Грачевского района»;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ГАПОУ «</a:t>
                      </a:r>
                      <a:r>
                        <a:rPr lang="ru-RU" dirty="0" err="1">
                          <a:solidFill>
                            <a:srgbClr val="234642"/>
                          </a:solidFill>
                        </a:rPr>
                        <a:t>Орский</a:t>
                      </a: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 машиностроительный колледж»;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МБУК «ЦКС» Ташлинского района;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МБУК «ЦКС» Кваркенского района;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МБУК «ЦКС» Курманаевского района;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 «Комитет по делам молодёжи, физической культуре и спорту» Красногвардейского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953044"/>
                  </a:ext>
                </a:extLst>
              </a:tr>
              <a:tr h="55254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b="1" dirty="0">
                          <a:solidFill>
                            <a:srgbClr val="234642"/>
                          </a:solidFill>
                        </a:rPr>
                        <a:t>Акселерация 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23464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433904"/>
                  </a:ext>
                </a:extLst>
              </a:tr>
              <a:tr h="2721318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ГАПОУ «Колледж сервиса г. Оренбурга Оренбургской области»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МОМКО «Есаул»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МАУ ДО «Центр развития детей и юношества» Грачевского района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МБУ «Молодёжный центр «Единство» г. Бузулук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234642"/>
                          </a:solidFill>
                        </a:rPr>
                        <a:t>БФ «Земляки» Сорочинский городской округ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solidFill>
                          <a:srgbClr val="23464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72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69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69BEC-1800-4E21-A2A9-53D0EE6F3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04" y="0"/>
            <a:ext cx="102910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1AA0A7-6876-4D09-8468-D6893DFD6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20282" y="2013604"/>
            <a:ext cx="12192000" cy="15660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1DBCDA-DC90-4FE3-B4C9-2C0646F5DF94}"/>
              </a:ext>
            </a:extLst>
          </p:cNvPr>
          <p:cNvSpPr/>
          <p:nvPr/>
        </p:nvSpPr>
        <p:spPr>
          <a:xfrm>
            <a:off x="-180975" y="0"/>
            <a:ext cx="6013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E0E128-AD1C-4BEA-ADE9-A0027B688F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1555" y="0"/>
            <a:ext cx="22994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43D61-F489-40FD-BF86-8DC8B51B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Школьные волонтерские центры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A86B7-C7F2-46CA-AD57-48687418E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2023 года на территории Оренбургской области функционирует сеть из 242 школьных волонтерских центров.</a:t>
            </a:r>
          </a:p>
          <a:p>
            <a:pPr marL="0" indent="0">
              <a:buNone/>
            </a:pPr>
            <a:r>
              <a:rPr lang="ru-RU" dirty="0"/>
              <a:t>Во всех волонтерских центрах создана необходимая документация, ведется процесс верификации данных организаций на ЕИС «ДОБРО.РФ».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A623B7-750D-4BA9-BD42-41CCE018DD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000" r="50000"/>
          <a:stretch/>
        </p:blipFill>
        <p:spPr>
          <a:xfrm>
            <a:off x="11005533" y="-1"/>
            <a:ext cx="1186467" cy="1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7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9">
      <a:majorFont>
        <a:latin typeface="Kunika DO"/>
        <a:ea typeface=""/>
        <a:cs typeface=""/>
      </a:majorFont>
      <a:minorFont>
        <a:latin typeface="Akrob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1195</Words>
  <Application>Microsoft Office PowerPoint</Application>
  <PresentationFormat>Широкоэкранный</PresentationFormat>
  <Paragraphs>172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Akrobat</vt:lpstr>
      <vt:lpstr>Kunika DO</vt:lpstr>
      <vt:lpstr>Calibri</vt:lpstr>
      <vt:lpstr>Arial</vt:lpstr>
      <vt:lpstr>Тема Office</vt:lpstr>
      <vt:lpstr>Основные проекты в сфере добровольчества (волонтерства) в 2024 году</vt:lpstr>
      <vt:lpstr>Добровольчество в цифрах</vt:lpstr>
      <vt:lpstr>Добровольчество в цифрах</vt:lpstr>
      <vt:lpstr>Изменения в законодательстве</vt:lpstr>
      <vt:lpstr>Муниципальные ресурсные центры</vt:lpstr>
      <vt:lpstr>Студенческие волонтерские центры</vt:lpstr>
      <vt:lpstr>Пр-173 ГС п. 15</vt:lpstr>
      <vt:lpstr>Презентация PowerPoint</vt:lpstr>
      <vt:lpstr>Школьные волонтерские центры</vt:lpstr>
      <vt:lpstr>Центры компетенций</vt:lpstr>
      <vt:lpstr>Центры компетенций</vt:lpstr>
      <vt:lpstr>Центры компетенций</vt:lpstr>
      <vt:lpstr>Центры компетенций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конкурсы.</vt:lpstr>
      <vt:lpstr>Основные проекты в сфере добровольчества (волонтерства) в 2024 году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Кубичек Сергей</dc:creator>
  <cp:lastModifiedBy>Кубичек Сергей</cp:lastModifiedBy>
  <cp:revision>37</cp:revision>
  <dcterms:created xsi:type="dcterms:W3CDTF">2024-02-27T14:06:47Z</dcterms:created>
  <dcterms:modified xsi:type="dcterms:W3CDTF">2024-07-29T08:21:35Z</dcterms:modified>
</cp:coreProperties>
</file>